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25" r:id="rId3"/>
  </p:sldMasterIdLst>
  <p:notesMasterIdLst>
    <p:notesMasterId r:id="rId19"/>
  </p:notesMasterIdLst>
  <p:sldIdLst>
    <p:sldId id="2134806694" r:id="rId4"/>
    <p:sldId id="2134806690" r:id="rId5"/>
    <p:sldId id="2134806691" r:id="rId6"/>
    <p:sldId id="2134806688" r:id="rId7"/>
    <p:sldId id="2134806704" r:id="rId8"/>
    <p:sldId id="2134806673" r:id="rId9"/>
    <p:sldId id="2134806689" r:id="rId10"/>
    <p:sldId id="2134806696" r:id="rId11"/>
    <p:sldId id="2134806695" r:id="rId12"/>
    <p:sldId id="2134806692" r:id="rId13"/>
    <p:sldId id="2134806698" r:id="rId14"/>
    <p:sldId id="2134806662" r:id="rId15"/>
    <p:sldId id="2134806697" r:id="rId16"/>
    <p:sldId id="2134806699" r:id="rId17"/>
    <p:sldId id="21348067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61CCE-9C68-8FA7-15C0-42DDBA295437}" name="Richardson, Risa" initials="RR" userId="S::Risa.Richardson@va.gov::b68edd3e-7448-436d-a726-6a9977176c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9400"/>
    <a:srgbClr val="FFB700"/>
    <a:srgbClr val="D0D1D0"/>
    <a:srgbClr val="FFAF0C"/>
    <a:srgbClr val="FFA9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69833" autoAdjust="0"/>
  </p:normalViewPr>
  <p:slideViewPr>
    <p:cSldViewPr snapToGrid="0">
      <p:cViewPr varScale="1">
        <p:scale>
          <a:sx n="41" d="100"/>
          <a:sy n="41" d="100"/>
        </p:scale>
        <p:origin x="1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8D0BD4-C151-4F01-A7EE-BF697CEDB66E}">
      <dgm:prSet custT="1"/>
      <dgm:spPr>
        <a:solidFill>
          <a:srgbClr val="FF9F1C"/>
        </a:solidFill>
      </dgm:spPr>
      <dgm:t>
        <a:bodyPr/>
        <a:lstStyle/>
        <a:p>
          <a:endParaRPr lang="en-US" sz="2400" dirty="0">
            <a:solidFill>
              <a:srgbClr val="FFFFFF"/>
            </a:solidFill>
          </a:endParaRPr>
        </a:p>
      </dgm:t>
    </dgm:pt>
    <dgm:pt modelId="{D96C841A-1C10-4DFB-86FF-4E0C584AC15F}" type="parTrans" cxnId="{4FBB4D06-115D-434B-A29B-09C2FB0B5F58}">
      <dgm:prSet/>
      <dgm:spPr/>
      <dgm:t>
        <a:bodyPr/>
        <a:lstStyle/>
        <a:p>
          <a:endParaRPr lang="en-US"/>
        </a:p>
      </dgm:t>
    </dgm:pt>
    <dgm:pt modelId="{1BC9F92F-A1ED-4C82-9B4B-F6D401ACFF69}" type="sibTrans" cxnId="{4FBB4D06-115D-434B-A29B-09C2FB0B5F58}">
      <dgm:prSet/>
      <dgm:spPr/>
      <dgm:t>
        <a:bodyPr/>
        <a:lstStyle/>
        <a:p>
          <a:endParaRPr lang="en-US"/>
        </a:p>
      </dgm:t>
    </dgm:pt>
    <dgm:pt modelId="{F91AE865-6D75-4E6A-B165-24C31FBC6C6C}">
      <dgm:prSet custT="1"/>
      <dgm:spPr>
        <a:solidFill>
          <a:srgbClr val="FF9F1C"/>
        </a:solidFill>
      </dgm:spPr>
      <dgm:t>
        <a:bodyPr/>
        <a:lstStyle/>
        <a:p>
          <a:endParaRPr lang="en-US" sz="1800" dirty="0">
            <a:solidFill>
              <a:srgbClr val="FFFFFF"/>
            </a:solidFill>
          </a:endParaRPr>
        </a:p>
      </dgm:t>
    </dgm:pt>
    <dgm:pt modelId="{F5574C31-D09F-4768-A4D6-53906E2988F2}" type="parTrans" cxnId="{072E0CD4-CF50-4015-BC1E-B5C385C25FB2}">
      <dgm:prSet/>
      <dgm:spPr/>
      <dgm:t>
        <a:bodyPr/>
        <a:lstStyle/>
        <a:p>
          <a:endParaRPr lang="en-US"/>
        </a:p>
      </dgm:t>
    </dgm:pt>
    <dgm:pt modelId="{2FA7A1F5-7B2D-4728-A6F0-38EBB07C817F}" type="sibTrans" cxnId="{072E0CD4-CF50-4015-BC1E-B5C385C25FB2}">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4B520F-1173-47CE-B32C-9CD18CC220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5C7177-2A79-45A1-B191-4D94810EAD65}">
      <dgm:prSet/>
      <dgm:spPr/>
      <dgm:t>
        <a:bodyPr/>
        <a:lstStyle/>
        <a:p>
          <a:r>
            <a:rPr lang="en-US"/>
            <a:t>Consider a National Flag to Alert Healthcare Providers about Patients’ Cognitive Impairment</a:t>
          </a:r>
        </a:p>
      </dgm:t>
    </dgm:pt>
    <dgm:pt modelId="{E99760F4-BEF8-42A6-B04A-900C49BC1B4A}" type="parTrans" cxnId="{A5DCDA4F-75F8-4E5C-92A9-989AA023F1D3}">
      <dgm:prSet/>
      <dgm:spPr/>
      <dgm:t>
        <a:bodyPr/>
        <a:lstStyle/>
        <a:p>
          <a:endParaRPr lang="en-US"/>
        </a:p>
      </dgm:t>
    </dgm:pt>
    <dgm:pt modelId="{9BDA3687-D1EF-48D9-80D4-47911F893961}" type="sibTrans" cxnId="{A5DCDA4F-75F8-4E5C-92A9-989AA023F1D3}">
      <dgm:prSet/>
      <dgm:spPr/>
      <dgm:t>
        <a:bodyPr/>
        <a:lstStyle/>
        <a:p>
          <a:endParaRPr lang="en-US"/>
        </a:p>
      </dgm:t>
    </dgm:pt>
    <dgm:pt modelId="{EE52A323-AC23-4DEA-BE51-A5F334734352}">
      <dgm:prSet/>
      <dgm:spPr/>
      <dgm:t>
        <a:bodyPr/>
        <a:lstStyle/>
        <a:p>
          <a:r>
            <a:rPr lang="en-US" i="0" u="none" dirty="0"/>
            <a:t>Please contact Dr. Risa Nakase-Richardson at </a:t>
          </a:r>
          <a:r>
            <a:rPr lang="en-US" i="0" u="none" dirty="0" err="1"/>
            <a:t>Risa.Richardson@va.gov</a:t>
          </a:r>
          <a:r>
            <a:rPr lang="en-US" i="0" u="none" dirty="0"/>
            <a:t> </a:t>
          </a:r>
          <a:br>
            <a:rPr lang="en-US" i="0" u="none" dirty="0"/>
          </a:br>
          <a:endParaRPr lang="en-US" i="0" u="none" dirty="0"/>
        </a:p>
      </dgm:t>
    </dgm:pt>
    <dgm:pt modelId="{69FDDE6B-DD76-4DE2-849D-EB5F05A8994E}" type="parTrans" cxnId="{42FF1639-C7B3-407C-BB81-CED386E33614}">
      <dgm:prSet/>
      <dgm:spPr/>
      <dgm:t>
        <a:bodyPr/>
        <a:lstStyle/>
        <a:p>
          <a:endParaRPr lang="en-US"/>
        </a:p>
      </dgm:t>
    </dgm:pt>
    <dgm:pt modelId="{B2BEAF28-3479-42B7-AA10-62980D60ED98}" type="sibTrans" cxnId="{42FF1639-C7B3-407C-BB81-CED386E33614}">
      <dgm:prSet/>
      <dgm:spPr/>
      <dgm:t>
        <a:bodyPr/>
        <a:lstStyle/>
        <a:p>
          <a:endParaRPr lang="en-US"/>
        </a:p>
      </dgm:t>
    </dgm:pt>
    <dgm:pt modelId="{ADFEDA61-DB9D-4CEC-BDEE-BE270CE9A12A}">
      <dgm:prSet/>
      <dgm:spPr/>
      <dgm:t>
        <a:bodyPr/>
        <a:lstStyle/>
        <a:p>
          <a:r>
            <a:rPr lang="en-US"/>
            <a:t>https://ihealbrain.org</a:t>
          </a:r>
        </a:p>
      </dgm:t>
    </dgm:pt>
    <dgm:pt modelId="{8BDC83D2-FEDB-46AF-874D-A9E4387BEB29}" type="parTrans" cxnId="{828833E3-CDAD-4317-8350-EF308AEC5E53}">
      <dgm:prSet/>
      <dgm:spPr/>
      <dgm:t>
        <a:bodyPr/>
        <a:lstStyle/>
        <a:p>
          <a:endParaRPr lang="en-US"/>
        </a:p>
      </dgm:t>
    </dgm:pt>
    <dgm:pt modelId="{6AF01BFB-4980-4B13-A7B2-35AC5AF03A93}" type="sibTrans" cxnId="{828833E3-CDAD-4317-8350-EF308AEC5E53}">
      <dgm:prSet/>
      <dgm:spPr/>
      <dgm:t>
        <a:bodyPr/>
        <a:lstStyle/>
        <a:p>
          <a:endParaRPr lang="en-US"/>
        </a:p>
      </dgm:t>
    </dgm:pt>
    <dgm:pt modelId="{56E69F09-CDE3-47A8-9474-3A1F5BB9DCF1}" type="pres">
      <dgm:prSet presAssocID="{684B520F-1173-47CE-B32C-9CD18CC2207A}" presName="root" presStyleCnt="0">
        <dgm:presLayoutVars>
          <dgm:dir/>
          <dgm:resizeHandles val="exact"/>
        </dgm:presLayoutVars>
      </dgm:prSet>
      <dgm:spPr/>
    </dgm:pt>
    <dgm:pt modelId="{86E2CCA0-5126-4894-ACEA-79EE7359A032}" type="pres">
      <dgm:prSet presAssocID="{DC5C7177-2A79-45A1-B191-4D94810EAD65}" presName="compNode" presStyleCnt="0"/>
      <dgm:spPr/>
    </dgm:pt>
    <dgm:pt modelId="{01445C3D-2208-4697-BE01-78598C757C36}" type="pres">
      <dgm:prSet presAssocID="{DC5C7177-2A79-45A1-B191-4D94810EAD65}" presName="bgRect" presStyleLbl="bgShp" presStyleIdx="0" presStyleCnt="3"/>
      <dgm:spPr/>
    </dgm:pt>
    <dgm:pt modelId="{0AD23E88-F4D4-4325-A339-8463E87892F6}" type="pres">
      <dgm:prSet presAssocID="{DC5C7177-2A79-45A1-B191-4D94810EAD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g"/>
        </a:ext>
      </dgm:extLst>
    </dgm:pt>
    <dgm:pt modelId="{FB3FE724-8460-4ED1-A898-F9CC16B88F24}" type="pres">
      <dgm:prSet presAssocID="{DC5C7177-2A79-45A1-B191-4D94810EAD65}" presName="spaceRect" presStyleCnt="0"/>
      <dgm:spPr/>
    </dgm:pt>
    <dgm:pt modelId="{D02C0513-D861-4333-93BA-6C01CA08E598}" type="pres">
      <dgm:prSet presAssocID="{DC5C7177-2A79-45A1-B191-4D94810EAD65}" presName="parTx" presStyleLbl="revTx" presStyleIdx="0" presStyleCnt="3">
        <dgm:presLayoutVars>
          <dgm:chMax val="0"/>
          <dgm:chPref val="0"/>
        </dgm:presLayoutVars>
      </dgm:prSet>
      <dgm:spPr/>
    </dgm:pt>
    <dgm:pt modelId="{29F52395-79A0-4472-B641-08EFCED3F8F5}" type="pres">
      <dgm:prSet presAssocID="{9BDA3687-D1EF-48D9-80D4-47911F893961}" presName="sibTrans" presStyleCnt="0"/>
      <dgm:spPr/>
    </dgm:pt>
    <dgm:pt modelId="{5459494F-980D-4314-9DD7-BC73A98B9682}" type="pres">
      <dgm:prSet presAssocID="{EE52A323-AC23-4DEA-BE51-A5F334734352}" presName="compNode" presStyleCnt="0"/>
      <dgm:spPr/>
    </dgm:pt>
    <dgm:pt modelId="{012F9EA8-925B-4E3C-A314-ADCBCD976ADE}" type="pres">
      <dgm:prSet presAssocID="{EE52A323-AC23-4DEA-BE51-A5F334734352}" presName="bgRect" presStyleLbl="bgShp" presStyleIdx="1" presStyleCnt="3"/>
      <dgm:spPr/>
    </dgm:pt>
    <dgm:pt modelId="{A3CC7978-52C3-46F1-89E5-D50ED37B34D9}" type="pres">
      <dgm:prSet presAssocID="{EE52A323-AC23-4DEA-BE51-A5F3347343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01258264-74D5-4D12-9532-531D637E3D9B}" type="pres">
      <dgm:prSet presAssocID="{EE52A323-AC23-4DEA-BE51-A5F334734352}" presName="spaceRect" presStyleCnt="0"/>
      <dgm:spPr/>
    </dgm:pt>
    <dgm:pt modelId="{F5BA2213-CC1F-48BE-A073-88E823B6A15D}" type="pres">
      <dgm:prSet presAssocID="{EE52A323-AC23-4DEA-BE51-A5F334734352}" presName="parTx" presStyleLbl="revTx" presStyleIdx="1" presStyleCnt="3" custLinFactNeighborX="-1244" custLinFactNeighborY="13089">
        <dgm:presLayoutVars>
          <dgm:chMax val="0"/>
          <dgm:chPref val="0"/>
        </dgm:presLayoutVars>
      </dgm:prSet>
      <dgm:spPr/>
    </dgm:pt>
    <dgm:pt modelId="{7F7B5B68-40F3-4B7B-A1F0-EB8EA1989C71}" type="pres">
      <dgm:prSet presAssocID="{B2BEAF28-3479-42B7-AA10-62980D60ED98}" presName="sibTrans" presStyleCnt="0"/>
      <dgm:spPr/>
    </dgm:pt>
    <dgm:pt modelId="{5AB3C29E-B391-4B8D-85DD-D0E9A4356A8B}" type="pres">
      <dgm:prSet presAssocID="{ADFEDA61-DB9D-4CEC-BDEE-BE270CE9A12A}" presName="compNode" presStyleCnt="0"/>
      <dgm:spPr/>
    </dgm:pt>
    <dgm:pt modelId="{70EF91D7-9CD6-4346-A5F6-9B69059C0878}" type="pres">
      <dgm:prSet presAssocID="{ADFEDA61-DB9D-4CEC-BDEE-BE270CE9A12A}" presName="bgRect" presStyleLbl="bgShp" presStyleIdx="2" presStyleCnt="3"/>
      <dgm:spPr/>
    </dgm:pt>
    <dgm:pt modelId="{A9ECDE6F-105B-478E-B8DA-91D86978F951}" type="pres">
      <dgm:prSet presAssocID="{ADFEDA61-DB9D-4CEC-BDEE-BE270CE9A1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A2383A60-FBFB-4D2B-90E2-1800E5AA5B4B}" type="pres">
      <dgm:prSet presAssocID="{ADFEDA61-DB9D-4CEC-BDEE-BE270CE9A12A}" presName="spaceRect" presStyleCnt="0"/>
      <dgm:spPr/>
    </dgm:pt>
    <dgm:pt modelId="{239C489E-9BCF-44A1-9D09-52A254052A20}" type="pres">
      <dgm:prSet presAssocID="{ADFEDA61-DB9D-4CEC-BDEE-BE270CE9A12A}" presName="parTx" presStyleLbl="revTx" presStyleIdx="2" presStyleCnt="3">
        <dgm:presLayoutVars>
          <dgm:chMax val="0"/>
          <dgm:chPref val="0"/>
        </dgm:presLayoutVars>
      </dgm:prSet>
      <dgm:spPr/>
    </dgm:pt>
  </dgm:ptLst>
  <dgm:cxnLst>
    <dgm:cxn modelId="{42FF1639-C7B3-407C-BB81-CED386E33614}" srcId="{684B520F-1173-47CE-B32C-9CD18CC2207A}" destId="{EE52A323-AC23-4DEA-BE51-A5F334734352}" srcOrd="1" destOrd="0" parTransId="{69FDDE6B-DD76-4DE2-849D-EB5F05A8994E}" sibTransId="{B2BEAF28-3479-42B7-AA10-62980D60ED98}"/>
    <dgm:cxn modelId="{57733E5B-4252-4F82-9723-3E5CE2E0BA7F}" type="presOf" srcId="{EE52A323-AC23-4DEA-BE51-A5F334734352}" destId="{F5BA2213-CC1F-48BE-A073-88E823B6A15D}" srcOrd="0" destOrd="0" presId="urn:microsoft.com/office/officeart/2018/2/layout/IconVerticalSolidList"/>
    <dgm:cxn modelId="{A5DCDA4F-75F8-4E5C-92A9-989AA023F1D3}" srcId="{684B520F-1173-47CE-B32C-9CD18CC2207A}" destId="{DC5C7177-2A79-45A1-B191-4D94810EAD65}" srcOrd="0" destOrd="0" parTransId="{E99760F4-BEF8-42A6-B04A-900C49BC1B4A}" sibTransId="{9BDA3687-D1EF-48D9-80D4-47911F893961}"/>
    <dgm:cxn modelId="{03787D52-017A-4CB3-8804-DB76BBC8C19F}" type="presOf" srcId="{684B520F-1173-47CE-B32C-9CD18CC2207A}" destId="{56E69F09-CDE3-47A8-9474-3A1F5BB9DCF1}" srcOrd="0" destOrd="0" presId="urn:microsoft.com/office/officeart/2018/2/layout/IconVerticalSolidList"/>
    <dgm:cxn modelId="{E11A30CE-7662-4273-93D0-1F6DB107F2BE}" type="presOf" srcId="{DC5C7177-2A79-45A1-B191-4D94810EAD65}" destId="{D02C0513-D861-4333-93BA-6C01CA08E598}" srcOrd="0" destOrd="0" presId="urn:microsoft.com/office/officeart/2018/2/layout/IconVerticalSolidList"/>
    <dgm:cxn modelId="{828833E3-CDAD-4317-8350-EF308AEC5E53}" srcId="{684B520F-1173-47CE-B32C-9CD18CC2207A}" destId="{ADFEDA61-DB9D-4CEC-BDEE-BE270CE9A12A}" srcOrd="2" destOrd="0" parTransId="{8BDC83D2-FEDB-46AF-874D-A9E4387BEB29}" sibTransId="{6AF01BFB-4980-4B13-A7B2-35AC5AF03A93}"/>
    <dgm:cxn modelId="{2CA63AF1-C6C6-4A59-A4EE-41A7AE0F7AF1}" type="presOf" srcId="{ADFEDA61-DB9D-4CEC-BDEE-BE270CE9A12A}" destId="{239C489E-9BCF-44A1-9D09-52A254052A20}" srcOrd="0" destOrd="0" presId="urn:microsoft.com/office/officeart/2018/2/layout/IconVerticalSolidList"/>
    <dgm:cxn modelId="{E19DD821-B3C3-407D-8C80-328F185A0575}" type="presParOf" srcId="{56E69F09-CDE3-47A8-9474-3A1F5BB9DCF1}" destId="{86E2CCA0-5126-4894-ACEA-79EE7359A032}" srcOrd="0" destOrd="0" presId="urn:microsoft.com/office/officeart/2018/2/layout/IconVerticalSolidList"/>
    <dgm:cxn modelId="{D13BA689-7A05-43BE-B9FE-1DF4AC76F5A5}" type="presParOf" srcId="{86E2CCA0-5126-4894-ACEA-79EE7359A032}" destId="{01445C3D-2208-4697-BE01-78598C757C36}" srcOrd="0" destOrd="0" presId="urn:microsoft.com/office/officeart/2018/2/layout/IconVerticalSolidList"/>
    <dgm:cxn modelId="{2AA5266C-D18C-4CE8-8E0D-D61BEFA45152}" type="presParOf" srcId="{86E2CCA0-5126-4894-ACEA-79EE7359A032}" destId="{0AD23E88-F4D4-4325-A339-8463E87892F6}" srcOrd="1" destOrd="0" presId="urn:microsoft.com/office/officeart/2018/2/layout/IconVerticalSolidList"/>
    <dgm:cxn modelId="{8E1EA17D-C0F7-4921-B559-9C55BAAFA0F8}" type="presParOf" srcId="{86E2CCA0-5126-4894-ACEA-79EE7359A032}" destId="{FB3FE724-8460-4ED1-A898-F9CC16B88F24}" srcOrd="2" destOrd="0" presId="urn:microsoft.com/office/officeart/2018/2/layout/IconVerticalSolidList"/>
    <dgm:cxn modelId="{EF30A138-172F-4E49-A957-565EE701E003}" type="presParOf" srcId="{86E2CCA0-5126-4894-ACEA-79EE7359A032}" destId="{D02C0513-D861-4333-93BA-6C01CA08E598}" srcOrd="3" destOrd="0" presId="urn:microsoft.com/office/officeart/2018/2/layout/IconVerticalSolidList"/>
    <dgm:cxn modelId="{DBE7D136-A0F7-4B84-9B18-B7A878066562}" type="presParOf" srcId="{56E69F09-CDE3-47A8-9474-3A1F5BB9DCF1}" destId="{29F52395-79A0-4472-B641-08EFCED3F8F5}" srcOrd="1" destOrd="0" presId="urn:microsoft.com/office/officeart/2018/2/layout/IconVerticalSolidList"/>
    <dgm:cxn modelId="{6D2EBB7F-6310-4FA2-97AF-7171BA8EA0E8}" type="presParOf" srcId="{56E69F09-CDE3-47A8-9474-3A1F5BB9DCF1}" destId="{5459494F-980D-4314-9DD7-BC73A98B9682}" srcOrd="2" destOrd="0" presId="urn:microsoft.com/office/officeart/2018/2/layout/IconVerticalSolidList"/>
    <dgm:cxn modelId="{4CD3DDAF-44CC-4428-BC0D-644C3C7E43B7}" type="presParOf" srcId="{5459494F-980D-4314-9DD7-BC73A98B9682}" destId="{012F9EA8-925B-4E3C-A314-ADCBCD976ADE}" srcOrd="0" destOrd="0" presId="urn:microsoft.com/office/officeart/2018/2/layout/IconVerticalSolidList"/>
    <dgm:cxn modelId="{0A52171B-B883-4844-9484-6CA76EF5BBB7}" type="presParOf" srcId="{5459494F-980D-4314-9DD7-BC73A98B9682}" destId="{A3CC7978-52C3-46F1-89E5-D50ED37B34D9}" srcOrd="1" destOrd="0" presId="urn:microsoft.com/office/officeart/2018/2/layout/IconVerticalSolidList"/>
    <dgm:cxn modelId="{FF1F4D40-D97E-4093-BF36-03C2D8969EE3}" type="presParOf" srcId="{5459494F-980D-4314-9DD7-BC73A98B9682}" destId="{01258264-74D5-4D12-9532-531D637E3D9B}" srcOrd="2" destOrd="0" presId="urn:microsoft.com/office/officeart/2018/2/layout/IconVerticalSolidList"/>
    <dgm:cxn modelId="{8783402B-833B-4C71-BB19-2511EC2AEECE}" type="presParOf" srcId="{5459494F-980D-4314-9DD7-BC73A98B9682}" destId="{F5BA2213-CC1F-48BE-A073-88E823B6A15D}" srcOrd="3" destOrd="0" presId="urn:microsoft.com/office/officeart/2018/2/layout/IconVerticalSolidList"/>
    <dgm:cxn modelId="{FF05A95E-FD70-4655-897F-0EDE32AE9211}" type="presParOf" srcId="{56E69F09-CDE3-47A8-9474-3A1F5BB9DCF1}" destId="{7F7B5B68-40F3-4B7B-A1F0-EB8EA1989C71}" srcOrd="3" destOrd="0" presId="urn:microsoft.com/office/officeart/2018/2/layout/IconVerticalSolidList"/>
    <dgm:cxn modelId="{7ED5A7CB-3669-407A-820E-337CDBFD51CC}" type="presParOf" srcId="{56E69F09-CDE3-47A8-9474-3A1F5BB9DCF1}" destId="{5AB3C29E-B391-4B8D-85DD-D0E9A4356A8B}" srcOrd="4" destOrd="0" presId="urn:microsoft.com/office/officeart/2018/2/layout/IconVerticalSolidList"/>
    <dgm:cxn modelId="{A6B95CDF-AC4B-4887-B4FC-C6A6F7F62E57}" type="presParOf" srcId="{5AB3C29E-B391-4B8D-85DD-D0E9A4356A8B}" destId="{70EF91D7-9CD6-4346-A5F6-9B69059C0878}" srcOrd="0" destOrd="0" presId="urn:microsoft.com/office/officeart/2018/2/layout/IconVerticalSolidList"/>
    <dgm:cxn modelId="{2F96E6DC-86BA-47F6-80F2-8298FECD4829}" type="presParOf" srcId="{5AB3C29E-B391-4B8D-85DD-D0E9A4356A8B}" destId="{A9ECDE6F-105B-478E-B8DA-91D86978F951}" srcOrd="1" destOrd="0" presId="urn:microsoft.com/office/officeart/2018/2/layout/IconVerticalSolidList"/>
    <dgm:cxn modelId="{2D844D4A-73B3-46AC-B757-011A0BB44771}" type="presParOf" srcId="{5AB3C29E-B391-4B8D-85DD-D0E9A4356A8B}" destId="{A2383A60-FBFB-4D2B-90E2-1800E5AA5B4B}" srcOrd="2" destOrd="0" presId="urn:microsoft.com/office/officeart/2018/2/layout/IconVerticalSolidList"/>
    <dgm:cxn modelId="{5F3C2B31-0F40-4518-8569-F2E4D0935348}" type="presParOf" srcId="{5AB3C29E-B391-4B8D-85DD-D0E9A4356A8B}" destId="{239C489E-9BCF-44A1-9D09-52A254052A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1AE865-6D75-4E6A-B165-24C31FBC6C6C}">
      <dgm:prSet custT="1"/>
      <dgm:spPr>
        <a:solidFill>
          <a:srgbClr val="284B63"/>
        </a:solidFill>
      </dgm:spPr>
      <dgm:t>
        <a:bodyPr/>
        <a:lstStyle/>
        <a:p>
          <a:pPr algn="ctr"/>
          <a:endParaRPr lang="en-US" sz="2400" b="0" dirty="0">
            <a:solidFill>
              <a:srgbClr val="FF9F1C"/>
            </a:solidFill>
          </a:endParaRPr>
        </a:p>
      </dgm:t>
    </dgm:pt>
    <dgm:pt modelId="{2FA7A1F5-7B2D-4728-A6F0-38EBB07C817F}" type="sibTrans" cxnId="{072E0CD4-CF50-4015-BC1E-B5C385C25FB2}">
      <dgm:prSet/>
      <dgm:spPr/>
      <dgm:t>
        <a:bodyPr/>
        <a:lstStyle/>
        <a:p>
          <a:endParaRPr lang="en-US"/>
        </a:p>
      </dgm:t>
    </dgm:pt>
    <dgm:pt modelId="{F5574C31-D09F-4768-A4D6-53906E2988F2}" type="parTrans" cxnId="{072E0CD4-CF50-4015-BC1E-B5C385C25FB2}">
      <dgm:prSet/>
      <dgm:spPr/>
      <dgm:t>
        <a:bodyPr/>
        <a:lstStyle/>
        <a:p>
          <a:endParaRPr lang="en-US"/>
        </a:p>
      </dgm:t>
    </dgm:pt>
    <dgm:pt modelId="{FD8D0BD4-C151-4F01-A7EE-BF697CEDB66E}">
      <dgm:prSet custT="1"/>
      <dgm:spPr>
        <a:solidFill>
          <a:srgbClr val="284B63"/>
        </a:solidFill>
      </dgm:spPr>
      <dgm:t>
        <a:bodyPr/>
        <a:lstStyle/>
        <a:p>
          <a:pPr algn="ctr"/>
          <a:endParaRPr lang="en-US" sz="2000" dirty="0">
            <a:solidFill>
              <a:schemeClr val="bg1"/>
            </a:solidFill>
          </a:endParaRPr>
        </a:p>
      </dgm:t>
    </dgm:pt>
    <dgm:pt modelId="{1BC9F92F-A1ED-4C82-9B4B-F6D401ACFF69}" type="sibTrans" cxnId="{4FBB4D06-115D-434B-A29B-09C2FB0B5F58}">
      <dgm:prSet/>
      <dgm:spPr/>
      <dgm:t>
        <a:bodyPr/>
        <a:lstStyle/>
        <a:p>
          <a:endParaRPr lang="en-US"/>
        </a:p>
      </dgm:t>
    </dgm:pt>
    <dgm:pt modelId="{D96C841A-1C10-4DFB-86FF-4E0C584AC15F}" type="parTrans" cxnId="{4FBB4D06-115D-434B-A29B-09C2FB0B5F58}">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custScaleX="73528" custScaleY="137335" custLinFactNeighborX="1839" custLinFactNeighborY="-2691">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custScaleX="74277" custScaleY="137271" custLinFactNeighborX="562" custLinFactNeighborY="-261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E24DC-3E51-47B6-83FE-EDD78F3848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8D0BD4-C151-4F01-A7EE-BF697CEDB66E}">
      <dgm:prSet custT="1"/>
      <dgm:spPr>
        <a:solidFill>
          <a:srgbClr val="284B63"/>
        </a:solidFill>
      </dgm:spPr>
      <dgm:t>
        <a:bodyPr/>
        <a:lstStyle/>
        <a:p>
          <a:pPr algn="ctr"/>
          <a:endParaRPr lang="en-US" sz="2000" dirty="0">
            <a:solidFill>
              <a:schemeClr val="bg1"/>
            </a:solidFill>
          </a:endParaRPr>
        </a:p>
      </dgm:t>
    </dgm:pt>
    <dgm:pt modelId="{D96C841A-1C10-4DFB-86FF-4E0C584AC15F}" type="parTrans" cxnId="{4FBB4D06-115D-434B-A29B-09C2FB0B5F58}">
      <dgm:prSet/>
      <dgm:spPr/>
      <dgm:t>
        <a:bodyPr/>
        <a:lstStyle/>
        <a:p>
          <a:endParaRPr lang="en-US"/>
        </a:p>
      </dgm:t>
    </dgm:pt>
    <dgm:pt modelId="{1BC9F92F-A1ED-4C82-9B4B-F6D401ACFF69}" type="sibTrans" cxnId="{4FBB4D06-115D-434B-A29B-09C2FB0B5F58}">
      <dgm:prSet/>
      <dgm:spPr/>
      <dgm:t>
        <a:bodyPr/>
        <a:lstStyle/>
        <a:p>
          <a:endParaRPr lang="en-US"/>
        </a:p>
      </dgm:t>
    </dgm:pt>
    <dgm:pt modelId="{F91AE865-6D75-4E6A-B165-24C31FBC6C6C}">
      <dgm:prSet custT="1"/>
      <dgm:spPr>
        <a:solidFill>
          <a:srgbClr val="284B63"/>
        </a:solidFill>
      </dgm:spPr>
      <dgm:t>
        <a:bodyPr/>
        <a:lstStyle/>
        <a:p>
          <a:pPr algn="ctr"/>
          <a:endParaRPr lang="en-US" sz="2400" b="0" dirty="0">
            <a:solidFill>
              <a:srgbClr val="FF9F1C"/>
            </a:solidFill>
          </a:endParaRPr>
        </a:p>
      </dgm:t>
    </dgm:pt>
    <dgm:pt modelId="{F5574C31-D09F-4768-A4D6-53906E2988F2}" type="parTrans" cxnId="{072E0CD4-CF50-4015-BC1E-B5C385C25FB2}">
      <dgm:prSet/>
      <dgm:spPr/>
      <dgm:t>
        <a:bodyPr/>
        <a:lstStyle/>
        <a:p>
          <a:endParaRPr lang="en-US"/>
        </a:p>
      </dgm:t>
    </dgm:pt>
    <dgm:pt modelId="{2FA7A1F5-7B2D-4728-A6F0-38EBB07C817F}" type="sibTrans" cxnId="{072E0CD4-CF50-4015-BC1E-B5C385C25FB2}">
      <dgm:prSet/>
      <dgm:spPr/>
      <dgm:t>
        <a:bodyPr/>
        <a:lstStyle/>
        <a:p>
          <a:endParaRPr lang="en-US"/>
        </a:p>
      </dgm:t>
    </dgm:pt>
    <dgm:pt modelId="{E273D7E4-4555-4A17-B501-5F61BEDE74D7}" type="pres">
      <dgm:prSet presAssocID="{8D6E24DC-3E51-47B6-83FE-EDD78F3848FF}" presName="diagram" presStyleCnt="0">
        <dgm:presLayoutVars>
          <dgm:dir/>
          <dgm:resizeHandles val="exact"/>
        </dgm:presLayoutVars>
      </dgm:prSet>
      <dgm:spPr/>
    </dgm:pt>
    <dgm:pt modelId="{5720C57D-5BBD-4920-B320-A45B49832770}" type="pres">
      <dgm:prSet presAssocID="{FD8D0BD4-C151-4F01-A7EE-BF697CEDB66E}" presName="node" presStyleLbl="node1" presStyleIdx="0" presStyleCnt="2" custScaleX="73528" custScaleY="137335" custLinFactNeighborX="1839" custLinFactNeighborY="-2691">
        <dgm:presLayoutVars>
          <dgm:bulletEnabled val="1"/>
        </dgm:presLayoutVars>
      </dgm:prSet>
      <dgm:spPr/>
    </dgm:pt>
    <dgm:pt modelId="{3A2149E0-FC9E-43FE-B31A-B1ECC8D4ADA5}" type="pres">
      <dgm:prSet presAssocID="{1BC9F92F-A1ED-4C82-9B4B-F6D401ACFF69}" presName="sibTrans" presStyleCnt="0"/>
      <dgm:spPr/>
    </dgm:pt>
    <dgm:pt modelId="{27352B8F-96C6-4DDB-85D2-E3746E140957}" type="pres">
      <dgm:prSet presAssocID="{F91AE865-6D75-4E6A-B165-24C31FBC6C6C}" presName="node" presStyleLbl="node1" presStyleIdx="1" presStyleCnt="2" custScaleX="74277" custScaleY="137271" custLinFactNeighborX="562" custLinFactNeighborY="-2612">
        <dgm:presLayoutVars>
          <dgm:bulletEnabled val="1"/>
        </dgm:presLayoutVars>
      </dgm:prSet>
      <dgm:spPr/>
    </dgm:pt>
  </dgm:ptLst>
  <dgm:cxnLst>
    <dgm:cxn modelId="{4FBB4D06-115D-434B-A29B-09C2FB0B5F58}" srcId="{8D6E24DC-3E51-47B6-83FE-EDD78F3848FF}" destId="{FD8D0BD4-C151-4F01-A7EE-BF697CEDB66E}" srcOrd="0" destOrd="0" parTransId="{D96C841A-1C10-4DFB-86FF-4E0C584AC15F}" sibTransId="{1BC9F92F-A1ED-4C82-9B4B-F6D401ACFF69}"/>
    <dgm:cxn modelId="{37EB7F5D-4833-4C1E-99A3-4E4BF9D22397}" type="presOf" srcId="{F91AE865-6D75-4E6A-B165-24C31FBC6C6C}" destId="{27352B8F-96C6-4DDB-85D2-E3746E140957}" srcOrd="0" destOrd="0" presId="urn:microsoft.com/office/officeart/2005/8/layout/default"/>
    <dgm:cxn modelId="{D8795260-5160-430C-9726-B22E91BD757E}" type="presOf" srcId="{8D6E24DC-3E51-47B6-83FE-EDD78F3848FF}" destId="{E273D7E4-4555-4A17-B501-5F61BEDE74D7}" srcOrd="0" destOrd="0" presId="urn:microsoft.com/office/officeart/2005/8/layout/default"/>
    <dgm:cxn modelId="{574242A9-A2D0-423D-AAC1-3F93F5F04970}" type="presOf" srcId="{FD8D0BD4-C151-4F01-A7EE-BF697CEDB66E}" destId="{5720C57D-5BBD-4920-B320-A45B49832770}" srcOrd="0" destOrd="0" presId="urn:microsoft.com/office/officeart/2005/8/layout/default"/>
    <dgm:cxn modelId="{072E0CD4-CF50-4015-BC1E-B5C385C25FB2}" srcId="{8D6E24DC-3E51-47B6-83FE-EDD78F3848FF}" destId="{F91AE865-6D75-4E6A-B165-24C31FBC6C6C}" srcOrd="1" destOrd="0" parTransId="{F5574C31-D09F-4768-A4D6-53906E2988F2}" sibTransId="{2FA7A1F5-7B2D-4728-A6F0-38EBB07C817F}"/>
    <dgm:cxn modelId="{D611AF63-03CE-4F70-9D9C-28CF08BF2184}" type="presParOf" srcId="{E273D7E4-4555-4A17-B501-5F61BEDE74D7}" destId="{5720C57D-5BBD-4920-B320-A45B49832770}" srcOrd="0" destOrd="0" presId="urn:microsoft.com/office/officeart/2005/8/layout/default"/>
    <dgm:cxn modelId="{E386B7A4-7B3B-4B66-A676-30759598118F}" type="presParOf" srcId="{E273D7E4-4555-4A17-B501-5F61BEDE74D7}" destId="{3A2149E0-FC9E-43FE-B31A-B1ECC8D4ADA5}" srcOrd="1" destOrd="0" presId="urn:microsoft.com/office/officeart/2005/8/layout/default"/>
    <dgm:cxn modelId="{A835BB22-D89A-4008-8CF7-2F2BAB9377F1}" type="presParOf" srcId="{E273D7E4-4555-4A17-B501-5F61BEDE74D7}" destId="{27352B8F-96C6-4DDB-85D2-E3746E140957}" srcOrd="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0ADE9-EC1D-274E-9AF7-C60586D3317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362DABD2-A41D-6448-BFC7-F5D0A96A618C}">
      <dgm:prSet custT="1"/>
      <dgm:spPr/>
      <dgm:t>
        <a:bodyPr/>
        <a:lstStyle/>
        <a:p>
          <a:r>
            <a:rPr lang="en-US" altLang="en-US" sz="2800" b="1" dirty="0">
              <a:solidFill>
                <a:srgbClr val="6CC1E3"/>
              </a:solidFill>
            </a:rPr>
            <a:t>Early mortality:</a:t>
          </a:r>
        </a:p>
        <a:p>
          <a:r>
            <a:rPr lang="en-US" sz="2400" b="0" dirty="0">
              <a:solidFill>
                <a:schemeClr val="bg1"/>
              </a:solidFill>
            </a:rPr>
            <a:t>On average, TBI life expectancy was reduced by 7 years in this cohort compared with the U.S. general population. Common reasons for premature mortality included cardiovascular disease, cancer, suicide, and overdoses.</a:t>
          </a:r>
          <a:endParaRPr lang="en-US" sz="2400" dirty="0">
            <a:solidFill>
              <a:schemeClr val="bg1"/>
            </a:solidFill>
          </a:endParaRPr>
        </a:p>
      </dgm:t>
    </dgm:pt>
    <dgm:pt modelId="{A388DCCC-F525-EC4B-95E2-4498C6B25635}" type="parTrans" cxnId="{284B4FBD-FDBF-424A-B8FF-D8AB429E883D}">
      <dgm:prSet/>
      <dgm:spPr/>
      <dgm:t>
        <a:bodyPr/>
        <a:lstStyle/>
        <a:p>
          <a:endParaRPr lang="en-US"/>
        </a:p>
      </dgm:t>
    </dgm:pt>
    <dgm:pt modelId="{6CD20C23-90C2-F14A-8C2F-54FC395793DE}" type="sibTrans" cxnId="{284B4FBD-FDBF-424A-B8FF-D8AB429E883D}">
      <dgm:prSet/>
      <dgm:spPr/>
      <dgm:t>
        <a:bodyPr/>
        <a:lstStyle/>
        <a:p>
          <a:endParaRPr lang="en-US"/>
        </a:p>
      </dgm:t>
    </dgm:pt>
    <dgm:pt modelId="{B899405B-A081-7440-9365-2DAB8F2E4C6F}">
      <dgm:prSet custT="1"/>
      <dgm:spPr/>
      <dgm:t>
        <a:bodyPr/>
        <a:lstStyle/>
        <a:p>
          <a:r>
            <a:rPr lang="en-US" altLang="en-US" sz="2800" b="1" dirty="0">
              <a:solidFill>
                <a:srgbClr val="6CC1E3"/>
              </a:solidFill>
            </a:rPr>
            <a:t>Re-hospitalization within 3 years:</a:t>
          </a:r>
        </a:p>
        <a:p>
          <a:r>
            <a:rPr lang="en-US" sz="2400" b="0" dirty="0">
              <a:solidFill>
                <a:schemeClr val="bg1"/>
              </a:solidFill>
            </a:rPr>
            <a:t>36% of persons w/mod to severe TBI readmitted due to issues such as subsequent injury, poisoning, among aging population with TBI, circulatory, respiratory (citation below “b” )</a:t>
          </a:r>
          <a:endParaRPr lang="en-US" sz="2400" dirty="0">
            <a:solidFill>
              <a:schemeClr val="bg1"/>
            </a:solidFill>
          </a:endParaRPr>
        </a:p>
      </dgm:t>
    </dgm:pt>
    <dgm:pt modelId="{233A858C-7F99-8948-83B2-EF0C1D155875}" type="parTrans" cxnId="{99403865-7BE3-914B-8B6A-F380A77DA7CA}">
      <dgm:prSet/>
      <dgm:spPr/>
      <dgm:t>
        <a:bodyPr/>
        <a:lstStyle/>
        <a:p>
          <a:endParaRPr lang="en-US"/>
        </a:p>
      </dgm:t>
    </dgm:pt>
    <dgm:pt modelId="{62538874-4277-534D-B8C3-7ADAEEE4C8D0}" type="sibTrans" cxnId="{99403865-7BE3-914B-8B6A-F380A77DA7CA}">
      <dgm:prSet/>
      <dgm:spPr/>
      <dgm:t>
        <a:bodyPr/>
        <a:lstStyle/>
        <a:p>
          <a:endParaRPr lang="en-US"/>
        </a:p>
      </dgm:t>
    </dgm:pt>
    <dgm:pt modelId="{10DF504B-CABF-3D46-AA00-80D519B81AF8}" type="pres">
      <dgm:prSet presAssocID="{7EE0ADE9-EC1D-274E-9AF7-C60586D3317F}" presName="diagram" presStyleCnt="0">
        <dgm:presLayoutVars>
          <dgm:chPref val="1"/>
          <dgm:dir/>
          <dgm:animOne val="branch"/>
          <dgm:animLvl val="lvl"/>
          <dgm:resizeHandles/>
        </dgm:presLayoutVars>
      </dgm:prSet>
      <dgm:spPr/>
    </dgm:pt>
    <dgm:pt modelId="{1756A358-3266-2944-9739-01EE4DC1C0A5}" type="pres">
      <dgm:prSet presAssocID="{362DABD2-A41D-6448-BFC7-F5D0A96A618C}" presName="root" presStyleCnt="0"/>
      <dgm:spPr/>
    </dgm:pt>
    <dgm:pt modelId="{82D2202A-C507-C74A-BF9E-4733E084AC09}" type="pres">
      <dgm:prSet presAssocID="{362DABD2-A41D-6448-BFC7-F5D0A96A618C}" presName="rootComposite" presStyleCnt="0"/>
      <dgm:spPr/>
    </dgm:pt>
    <dgm:pt modelId="{67594652-2E1C-2A44-B8AD-657376C3D21B}" type="pres">
      <dgm:prSet presAssocID="{362DABD2-A41D-6448-BFC7-F5D0A96A618C}" presName="rootText" presStyleLbl="node1" presStyleIdx="0" presStyleCnt="2" custScaleY="134319" custLinFactNeighborX="6114" custLinFactNeighborY="-30997"/>
      <dgm:spPr/>
    </dgm:pt>
    <dgm:pt modelId="{0FEDE06A-2B11-8E4E-9FC1-6BBB278B2DD2}" type="pres">
      <dgm:prSet presAssocID="{362DABD2-A41D-6448-BFC7-F5D0A96A618C}" presName="rootConnector" presStyleLbl="node1" presStyleIdx="0" presStyleCnt="2"/>
      <dgm:spPr/>
    </dgm:pt>
    <dgm:pt modelId="{370934FE-8D51-A24C-AB95-AF8FA0E1F7F6}" type="pres">
      <dgm:prSet presAssocID="{362DABD2-A41D-6448-BFC7-F5D0A96A618C}" presName="childShape" presStyleCnt="0"/>
      <dgm:spPr/>
    </dgm:pt>
    <dgm:pt modelId="{4F39A0D0-F843-AA42-887A-C1095BA2F8DA}" type="pres">
      <dgm:prSet presAssocID="{B899405B-A081-7440-9365-2DAB8F2E4C6F}" presName="root" presStyleCnt="0"/>
      <dgm:spPr/>
    </dgm:pt>
    <dgm:pt modelId="{8BF2557A-8D82-A740-8FBB-3A915BE17E98}" type="pres">
      <dgm:prSet presAssocID="{B899405B-A081-7440-9365-2DAB8F2E4C6F}" presName="rootComposite" presStyleCnt="0"/>
      <dgm:spPr/>
    </dgm:pt>
    <dgm:pt modelId="{13C8123F-1363-B741-8C3F-7C4EF56BF340}" type="pres">
      <dgm:prSet presAssocID="{B899405B-A081-7440-9365-2DAB8F2E4C6F}" presName="rootText" presStyleLbl="node1" presStyleIdx="1" presStyleCnt="2" custScaleX="116251" custScaleY="133560" custLinFactNeighborX="-8758" custLinFactNeighborY="-30618"/>
      <dgm:spPr/>
    </dgm:pt>
    <dgm:pt modelId="{212C52AD-5C2A-DD4C-B65D-C142B36583E8}" type="pres">
      <dgm:prSet presAssocID="{B899405B-A081-7440-9365-2DAB8F2E4C6F}" presName="rootConnector" presStyleLbl="node1" presStyleIdx="1" presStyleCnt="2"/>
      <dgm:spPr/>
    </dgm:pt>
    <dgm:pt modelId="{A3C36FE2-E2CC-1946-A685-51A4489DE183}" type="pres">
      <dgm:prSet presAssocID="{B899405B-A081-7440-9365-2DAB8F2E4C6F}" presName="childShape" presStyleCnt="0"/>
      <dgm:spPr/>
    </dgm:pt>
  </dgm:ptLst>
  <dgm:cxnLst>
    <dgm:cxn modelId="{CADC8114-1ED8-354D-8F67-D9B165100074}" type="presOf" srcId="{7EE0ADE9-EC1D-274E-9AF7-C60586D3317F}" destId="{10DF504B-CABF-3D46-AA00-80D519B81AF8}" srcOrd="0" destOrd="0" presId="urn:microsoft.com/office/officeart/2005/8/layout/hierarchy3"/>
    <dgm:cxn modelId="{8C63992E-89C7-054E-AB6E-807387BCC70C}" type="presOf" srcId="{B899405B-A081-7440-9365-2DAB8F2E4C6F}" destId="{212C52AD-5C2A-DD4C-B65D-C142B36583E8}" srcOrd="1" destOrd="0" presId="urn:microsoft.com/office/officeart/2005/8/layout/hierarchy3"/>
    <dgm:cxn modelId="{4E75CA42-BB15-384F-9CE6-1F13340D3D32}" type="presOf" srcId="{362DABD2-A41D-6448-BFC7-F5D0A96A618C}" destId="{0FEDE06A-2B11-8E4E-9FC1-6BBB278B2DD2}" srcOrd="1" destOrd="0" presId="urn:microsoft.com/office/officeart/2005/8/layout/hierarchy3"/>
    <dgm:cxn modelId="{99403865-7BE3-914B-8B6A-F380A77DA7CA}" srcId="{7EE0ADE9-EC1D-274E-9AF7-C60586D3317F}" destId="{B899405B-A081-7440-9365-2DAB8F2E4C6F}" srcOrd="1" destOrd="0" parTransId="{233A858C-7F99-8948-83B2-EF0C1D155875}" sibTransId="{62538874-4277-534D-B8C3-7ADAEEE4C8D0}"/>
    <dgm:cxn modelId="{CE40FC45-B2D2-F148-AD1D-95A52BD33C62}" type="presOf" srcId="{B899405B-A081-7440-9365-2DAB8F2E4C6F}" destId="{13C8123F-1363-B741-8C3F-7C4EF56BF340}" srcOrd="0" destOrd="0" presId="urn:microsoft.com/office/officeart/2005/8/layout/hierarchy3"/>
    <dgm:cxn modelId="{9E5EE7B3-D87F-3E4A-86C1-3E1310D3F697}" type="presOf" srcId="{362DABD2-A41D-6448-BFC7-F5D0A96A618C}" destId="{67594652-2E1C-2A44-B8AD-657376C3D21B}" srcOrd="0" destOrd="0" presId="urn:microsoft.com/office/officeart/2005/8/layout/hierarchy3"/>
    <dgm:cxn modelId="{284B4FBD-FDBF-424A-B8FF-D8AB429E883D}" srcId="{7EE0ADE9-EC1D-274E-9AF7-C60586D3317F}" destId="{362DABD2-A41D-6448-BFC7-F5D0A96A618C}" srcOrd="0" destOrd="0" parTransId="{A388DCCC-F525-EC4B-95E2-4498C6B25635}" sibTransId="{6CD20C23-90C2-F14A-8C2F-54FC395793DE}"/>
    <dgm:cxn modelId="{2DAE46CA-9BE1-5641-A4B8-C1B4DEB26C34}" type="presParOf" srcId="{10DF504B-CABF-3D46-AA00-80D519B81AF8}" destId="{1756A358-3266-2944-9739-01EE4DC1C0A5}" srcOrd="0" destOrd="0" presId="urn:microsoft.com/office/officeart/2005/8/layout/hierarchy3"/>
    <dgm:cxn modelId="{99A41500-3124-1B49-A491-4F22C0E84D3A}" type="presParOf" srcId="{1756A358-3266-2944-9739-01EE4DC1C0A5}" destId="{82D2202A-C507-C74A-BF9E-4733E084AC09}" srcOrd="0" destOrd="0" presId="urn:microsoft.com/office/officeart/2005/8/layout/hierarchy3"/>
    <dgm:cxn modelId="{8BB1FCF3-5133-FC4D-BC95-56D02822A6E3}" type="presParOf" srcId="{82D2202A-C507-C74A-BF9E-4733E084AC09}" destId="{67594652-2E1C-2A44-B8AD-657376C3D21B}" srcOrd="0" destOrd="0" presId="urn:microsoft.com/office/officeart/2005/8/layout/hierarchy3"/>
    <dgm:cxn modelId="{1E311453-9100-C749-805A-38E5A89A3D22}" type="presParOf" srcId="{82D2202A-C507-C74A-BF9E-4733E084AC09}" destId="{0FEDE06A-2B11-8E4E-9FC1-6BBB278B2DD2}" srcOrd="1" destOrd="0" presId="urn:microsoft.com/office/officeart/2005/8/layout/hierarchy3"/>
    <dgm:cxn modelId="{84D4460F-D152-204F-93AB-50060C40E325}" type="presParOf" srcId="{1756A358-3266-2944-9739-01EE4DC1C0A5}" destId="{370934FE-8D51-A24C-AB95-AF8FA0E1F7F6}" srcOrd="1" destOrd="0" presId="urn:microsoft.com/office/officeart/2005/8/layout/hierarchy3"/>
    <dgm:cxn modelId="{D9693FFE-4F7F-1F47-9121-1A9831FB03BE}" type="presParOf" srcId="{10DF504B-CABF-3D46-AA00-80D519B81AF8}" destId="{4F39A0D0-F843-AA42-887A-C1095BA2F8DA}" srcOrd="1" destOrd="0" presId="urn:microsoft.com/office/officeart/2005/8/layout/hierarchy3"/>
    <dgm:cxn modelId="{264B5032-8A7F-1D49-AC7F-59A345CE5DA1}" type="presParOf" srcId="{4F39A0D0-F843-AA42-887A-C1095BA2F8DA}" destId="{8BF2557A-8D82-A740-8FBB-3A915BE17E98}" srcOrd="0" destOrd="0" presId="urn:microsoft.com/office/officeart/2005/8/layout/hierarchy3"/>
    <dgm:cxn modelId="{B7AB5FE5-E941-ED44-AA44-721A110A6EB1}" type="presParOf" srcId="{8BF2557A-8D82-A740-8FBB-3A915BE17E98}" destId="{13C8123F-1363-B741-8C3F-7C4EF56BF340}" srcOrd="0" destOrd="0" presId="urn:microsoft.com/office/officeart/2005/8/layout/hierarchy3"/>
    <dgm:cxn modelId="{E7D591A6-7B80-1B44-8F58-9EF5DFD4291F}" type="presParOf" srcId="{8BF2557A-8D82-A740-8FBB-3A915BE17E98}" destId="{212C52AD-5C2A-DD4C-B65D-C142B36583E8}" srcOrd="1" destOrd="0" presId="urn:microsoft.com/office/officeart/2005/8/layout/hierarchy3"/>
    <dgm:cxn modelId="{BCA4141E-8F08-6B41-8CA8-B8628FEF1F83}" type="presParOf" srcId="{4F39A0D0-F843-AA42-887A-C1095BA2F8DA}" destId="{A3C36FE2-E2CC-1946-A685-51A4489DE18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0C1642-AD5B-2E41-8A1C-E19507651EF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EF8C356-D845-ED45-9E1E-27246EAFAA17}">
      <dgm:prSet phldrT="[Text]" custT="1"/>
      <dgm:spPr/>
      <dgm:t>
        <a:bodyPr/>
        <a:lstStyle/>
        <a:p>
          <a:pPr>
            <a:lnSpc>
              <a:spcPct val="100000"/>
            </a:lnSpc>
          </a:pPr>
          <a:endParaRPr lang="en-US" sz="1800" dirty="0">
            <a:latin typeface="Aptos" panose="020B0004020202020204" pitchFamily="34" charset="0"/>
          </a:endParaRPr>
        </a:p>
        <a:p>
          <a:pPr>
            <a:lnSpc>
              <a:spcPct val="100000"/>
            </a:lnSpc>
          </a:pPr>
          <a:r>
            <a:rPr lang="en-US" sz="1800" dirty="0">
              <a:latin typeface="Aptos" panose="020B0004020202020204" pitchFamily="34" charset="0"/>
            </a:rPr>
            <a:t>Incorporate caregivers or family members</a:t>
          </a:r>
          <a:endParaRPr lang="en-US" sz="1800" dirty="0"/>
        </a:p>
      </dgm:t>
    </dgm:pt>
    <dgm:pt modelId="{47344780-722E-764D-815D-29019FCF5998}" type="parTrans" cxnId="{AAE640B0-FE03-9B40-9AE1-192942B78637}">
      <dgm:prSet/>
      <dgm:spPr/>
      <dgm:t>
        <a:bodyPr/>
        <a:lstStyle/>
        <a:p>
          <a:endParaRPr lang="en-US"/>
        </a:p>
      </dgm:t>
    </dgm:pt>
    <dgm:pt modelId="{2024CE53-05C5-D449-BC9B-4C236F9CCCFF}" type="sibTrans" cxnId="{AAE640B0-FE03-9B40-9AE1-192942B78637}">
      <dgm:prSet phldrT="1"/>
      <dgm:spPr/>
      <dgm:t>
        <a:bodyPr/>
        <a:lstStyle/>
        <a:p>
          <a:endParaRPr lang="en-US"/>
        </a:p>
      </dgm:t>
    </dgm:pt>
    <dgm:pt modelId="{356A50CF-DFAD-A746-A882-6A97AF980DFC}">
      <dgm:prSet phldrT="[Text]" custT="1"/>
      <dgm:spPr/>
      <dgm:t>
        <a:bodyPr/>
        <a:lstStyle/>
        <a:p>
          <a:pPr>
            <a:lnSpc>
              <a:spcPct val="100000"/>
            </a:lnSpc>
          </a:pPr>
          <a:endParaRPr lang="en-US" sz="1800" dirty="0">
            <a:latin typeface="Aptos" panose="020B0004020202020204" pitchFamily="34" charset="0"/>
          </a:endParaRPr>
        </a:p>
        <a:p>
          <a:pPr>
            <a:lnSpc>
              <a:spcPct val="100000"/>
            </a:lnSpc>
          </a:pPr>
          <a:r>
            <a:rPr lang="en-US" sz="1800" dirty="0">
              <a:latin typeface="Aptos" panose="020B0004020202020204" pitchFamily="34" charset="0"/>
            </a:rPr>
            <a:t>Gather or identify helpful resources for the patient and caregiver to guide health care delivery</a:t>
          </a:r>
          <a:endParaRPr lang="en-US" sz="1800" dirty="0"/>
        </a:p>
      </dgm:t>
    </dgm:pt>
    <dgm:pt modelId="{8F49D7CD-9D8C-EB4D-BD00-EDD649CE66F0}" type="parTrans" cxnId="{6D774E0C-1292-0B4E-95EB-01F9E14701A6}">
      <dgm:prSet/>
      <dgm:spPr/>
      <dgm:t>
        <a:bodyPr/>
        <a:lstStyle/>
        <a:p>
          <a:endParaRPr lang="en-US"/>
        </a:p>
      </dgm:t>
    </dgm:pt>
    <dgm:pt modelId="{EA86D453-2661-1F4B-B97A-A191AAB3CF59}" type="sibTrans" cxnId="{6D774E0C-1292-0B4E-95EB-01F9E14701A6}">
      <dgm:prSet phldrT="2"/>
      <dgm:spPr/>
      <dgm:t>
        <a:bodyPr/>
        <a:lstStyle/>
        <a:p>
          <a:endParaRPr lang="en-US"/>
        </a:p>
      </dgm:t>
    </dgm:pt>
    <dgm:pt modelId="{E54A9DA3-D53B-6242-BB2D-D9F792EBC489}">
      <dgm:prSet phldrT="[Text]" custT="1"/>
      <dgm:spPr/>
      <dgm:t>
        <a:bodyPr/>
        <a:lstStyle/>
        <a:p>
          <a:pPr>
            <a:lnSpc>
              <a:spcPct val="100000"/>
            </a:lnSpc>
          </a:pPr>
          <a:endParaRPr lang="en-US" sz="2000">
            <a:solidFill>
              <a:schemeClr val="tx1"/>
            </a:solidFill>
          </a:endParaRPr>
        </a:p>
      </dgm:t>
    </dgm:pt>
    <dgm:pt modelId="{AB3EE3E5-0D43-BE42-BEC5-75BC0ED6F560}" type="parTrans" cxnId="{1684466E-C2BC-5D4A-8A77-54DDED836829}">
      <dgm:prSet/>
      <dgm:spPr/>
      <dgm:t>
        <a:bodyPr/>
        <a:lstStyle/>
        <a:p>
          <a:endParaRPr lang="en-US"/>
        </a:p>
      </dgm:t>
    </dgm:pt>
    <dgm:pt modelId="{EB12A424-15DF-7F41-83B9-52A46523B7F1}" type="sibTrans" cxnId="{1684466E-C2BC-5D4A-8A77-54DDED836829}">
      <dgm:prSet phldrT="3"/>
      <dgm:spPr/>
      <dgm:t>
        <a:bodyPr/>
        <a:lstStyle/>
        <a:p>
          <a:endParaRPr lang="en-US"/>
        </a:p>
      </dgm:t>
    </dgm:pt>
    <dgm:pt modelId="{0CF11EDC-6E55-41B4-A6B5-91AEF2E2BCCC}" type="pres">
      <dgm:prSet presAssocID="{620C1642-AD5B-2E41-8A1C-E19507651EF6}" presName="root" presStyleCnt="0">
        <dgm:presLayoutVars>
          <dgm:dir/>
          <dgm:resizeHandles val="exact"/>
        </dgm:presLayoutVars>
      </dgm:prSet>
      <dgm:spPr/>
    </dgm:pt>
    <dgm:pt modelId="{5DB85CE4-20B8-417F-9272-DFB34E72D863}" type="pres">
      <dgm:prSet presAssocID="{6EF8C356-D845-ED45-9E1E-27246EAFAA17}" presName="compNode" presStyleCnt="0"/>
      <dgm:spPr/>
    </dgm:pt>
    <dgm:pt modelId="{9C9AEC26-76BF-4FCE-8BAE-43041B93D973}" type="pres">
      <dgm:prSet presAssocID="{6EF8C356-D845-ED45-9E1E-27246EAFAA1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AB17B75A-E9D6-4FDA-8C97-4E0769903C67}" type="pres">
      <dgm:prSet presAssocID="{6EF8C356-D845-ED45-9E1E-27246EAFAA17}" presName="spaceRect" presStyleCnt="0"/>
      <dgm:spPr/>
    </dgm:pt>
    <dgm:pt modelId="{F2C4B882-4E0A-4C0C-84CB-D6C02638EA49}" type="pres">
      <dgm:prSet presAssocID="{6EF8C356-D845-ED45-9E1E-27246EAFAA17}" presName="textRect" presStyleLbl="revTx" presStyleIdx="0" presStyleCnt="3" custScaleY="126125" custLinFactNeighborX="-169" custLinFactNeighborY="26875">
        <dgm:presLayoutVars>
          <dgm:chMax val="1"/>
          <dgm:chPref val="1"/>
        </dgm:presLayoutVars>
      </dgm:prSet>
      <dgm:spPr/>
    </dgm:pt>
    <dgm:pt modelId="{8CB48402-CE2D-40A7-881E-B11A526AE520}" type="pres">
      <dgm:prSet presAssocID="{2024CE53-05C5-D449-BC9B-4C236F9CCCFF}" presName="sibTrans" presStyleCnt="0"/>
      <dgm:spPr/>
    </dgm:pt>
    <dgm:pt modelId="{EDE19DBB-0E80-417F-A352-7994DCB89AAA}" type="pres">
      <dgm:prSet presAssocID="{356A50CF-DFAD-A746-A882-6A97AF980DFC}" presName="compNode" presStyleCnt="0"/>
      <dgm:spPr/>
    </dgm:pt>
    <dgm:pt modelId="{42DECA1E-8D24-475F-85DE-B15674D38FA8}" type="pres">
      <dgm:prSet presAssocID="{356A50CF-DFAD-A746-A882-6A97AF980D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1C087248-B130-4548-A825-E897B40B8EBF}" type="pres">
      <dgm:prSet presAssocID="{356A50CF-DFAD-A746-A882-6A97AF980DFC}" presName="spaceRect" presStyleCnt="0"/>
      <dgm:spPr/>
    </dgm:pt>
    <dgm:pt modelId="{B7D37BAD-0D5F-4E43-AEE9-DF1478AE2361}" type="pres">
      <dgm:prSet presAssocID="{356A50CF-DFAD-A746-A882-6A97AF980DFC}" presName="textRect" presStyleLbl="revTx" presStyleIdx="1" presStyleCnt="3" custScaleY="127946" custLinFactNeighborX="-609" custLinFactNeighborY="17533">
        <dgm:presLayoutVars>
          <dgm:chMax val="1"/>
          <dgm:chPref val="1"/>
        </dgm:presLayoutVars>
      </dgm:prSet>
      <dgm:spPr/>
    </dgm:pt>
    <dgm:pt modelId="{9D5B8822-CA76-42B7-B736-A5CBF06BC10E}" type="pres">
      <dgm:prSet presAssocID="{EA86D453-2661-1F4B-B97A-A191AAB3CF59}" presName="sibTrans" presStyleCnt="0"/>
      <dgm:spPr/>
    </dgm:pt>
    <dgm:pt modelId="{14C99F38-70B4-4717-9AC3-62809D2C7384}" type="pres">
      <dgm:prSet presAssocID="{E54A9DA3-D53B-6242-BB2D-D9F792EBC489}" presName="compNode" presStyleCnt="0"/>
      <dgm:spPr/>
    </dgm:pt>
    <dgm:pt modelId="{4520B923-F71A-4743-96AD-407D6117242B}" type="pres">
      <dgm:prSet presAssocID="{E54A9DA3-D53B-6242-BB2D-D9F792EBC489}" presName="iconRect" presStyleLbl="node1" presStyleIdx="2" presStyleCnt="3"/>
      <dgm:spPr>
        <a:noFill/>
      </dgm:spPr>
    </dgm:pt>
    <dgm:pt modelId="{AB767C96-2EFA-48DF-9AF2-5448632AA011}" type="pres">
      <dgm:prSet presAssocID="{E54A9DA3-D53B-6242-BB2D-D9F792EBC489}" presName="spaceRect" presStyleCnt="0"/>
      <dgm:spPr/>
    </dgm:pt>
    <dgm:pt modelId="{E10D9DFE-CC3B-43BE-80E8-A0D3E5E4EF6A}" type="pres">
      <dgm:prSet presAssocID="{E54A9DA3-D53B-6242-BB2D-D9F792EBC489}" presName="textRect" presStyleLbl="revTx" presStyleIdx="2" presStyleCnt="3" custScaleY="128777" custLinFactNeighborX="2649" custLinFactNeighborY="14824">
        <dgm:presLayoutVars>
          <dgm:chMax val="1"/>
          <dgm:chPref val="1"/>
        </dgm:presLayoutVars>
      </dgm:prSet>
      <dgm:spPr/>
    </dgm:pt>
  </dgm:ptLst>
  <dgm:cxnLst>
    <dgm:cxn modelId="{6D774E0C-1292-0B4E-95EB-01F9E14701A6}" srcId="{620C1642-AD5B-2E41-8A1C-E19507651EF6}" destId="{356A50CF-DFAD-A746-A882-6A97AF980DFC}" srcOrd="1" destOrd="0" parTransId="{8F49D7CD-9D8C-EB4D-BD00-EDD649CE66F0}" sibTransId="{EA86D453-2661-1F4B-B97A-A191AAB3CF59}"/>
    <dgm:cxn modelId="{E3147C6D-395B-5A4E-B854-3E3C7ECFA2DE}" type="presOf" srcId="{356A50CF-DFAD-A746-A882-6A97AF980DFC}" destId="{B7D37BAD-0D5F-4E43-AEE9-DF1478AE2361}" srcOrd="0" destOrd="0" presId="urn:microsoft.com/office/officeart/2018/2/layout/IconLabelList"/>
    <dgm:cxn modelId="{1684466E-C2BC-5D4A-8A77-54DDED836829}" srcId="{620C1642-AD5B-2E41-8A1C-E19507651EF6}" destId="{E54A9DA3-D53B-6242-BB2D-D9F792EBC489}" srcOrd="2" destOrd="0" parTransId="{AB3EE3E5-0D43-BE42-BEC5-75BC0ED6F560}" sibTransId="{EB12A424-15DF-7F41-83B9-52A46523B7F1}"/>
    <dgm:cxn modelId="{4699BA81-127F-C54B-921F-DFBDBF7BD5D9}" type="presOf" srcId="{6EF8C356-D845-ED45-9E1E-27246EAFAA17}" destId="{F2C4B882-4E0A-4C0C-84CB-D6C02638EA49}" srcOrd="0" destOrd="0" presId="urn:microsoft.com/office/officeart/2018/2/layout/IconLabelList"/>
    <dgm:cxn modelId="{AAE640B0-FE03-9B40-9AE1-192942B78637}" srcId="{620C1642-AD5B-2E41-8A1C-E19507651EF6}" destId="{6EF8C356-D845-ED45-9E1E-27246EAFAA17}" srcOrd="0" destOrd="0" parTransId="{47344780-722E-764D-815D-29019FCF5998}" sibTransId="{2024CE53-05C5-D449-BC9B-4C236F9CCCFF}"/>
    <dgm:cxn modelId="{1A7E12CB-5867-3648-AC40-2E6F09EDD600}" type="presOf" srcId="{620C1642-AD5B-2E41-8A1C-E19507651EF6}" destId="{0CF11EDC-6E55-41B4-A6B5-91AEF2E2BCCC}" srcOrd="0" destOrd="0" presId="urn:microsoft.com/office/officeart/2018/2/layout/IconLabelList"/>
    <dgm:cxn modelId="{41B23DEE-D7A4-FB4F-AC7A-F1A719BF093B}" type="presOf" srcId="{E54A9DA3-D53B-6242-BB2D-D9F792EBC489}" destId="{E10D9DFE-CC3B-43BE-80E8-A0D3E5E4EF6A}" srcOrd="0" destOrd="0" presId="urn:microsoft.com/office/officeart/2018/2/layout/IconLabelList"/>
    <dgm:cxn modelId="{7E63F040-B351-F04E-90D4-1DE8FB1AC8BF}" type="presParOf" srcId="{0CF11EDC-6E55-41B4-A6B5-91AEF2E2BCCC}" destId="{5DB85CE4-20B8-417F-9272-DFB34E72D863}" srcOrd="0" destOrd="0" presId="urn:microsoft.com/office/officeart/2018/2/layout/IconLabelList"/>
    <dgm:cxn modelId="{FCD8B92D-DDBB-0544-B548-4A113B37DA8D}" type="presParOf" srcId="{5DB85CE4-20B8-417F-9272-DFB34E72D863}" destId="{9C9AEC26-76BF-4FCE-8BAE-43041B93D973}" srcOrd="0" destOrd="0" presId="urn:microsoft.com/office/officeart/2018/2/layout/IconLabelList"/>
    <dgm:cxn modelId="{A0F232CC-8A6C-AC47-9BF4-44F774DBFFFA}" type="presParOf" srcId="{5DB85CE4-20B8-417F-9272-DFB34E72D863}" destId="{AB17B75A-E9D6-4FDA-8C97-4E0769903C67}" srcOrd="1" destOrd="0" presId="urn:microsoft.com/office/officeart/2018/2/layout/IconLabelList"/>
    <dgm:cxn modelId="{8477B430-6ADA-0141-9759-60EE1B138ADB}" type="presParOf" srcId="{5DB85CE4-20B8-417F-9272-DFB34E72D863}" destId="{F2C4B882-4E0A-4C0C-84CB-D6C02638EA49}" srcOrd="2" destOrd="0" presId="urn:microsoft.com/office/officeart/2018/2/layout/IconLabelList"/>
    <dgm:cxn modelId="{6C9608FC-68DC-B548-B551-70262B198203}" type="presParOf" srcId="{0CF11EDC-6E55-41B4-A6B5-91AEF2E2BCCC}" destId="{8CB48402-CE2D-40A7-881E-B11A526AE520}" srcOrd="1" destOrd="0" presId="urn:microsoft.com/office/officeart/2018/2/layout/IconLabelList"/>
    <dgm:cxn modelId="{62B94E7F-0761-6F47-9234-C9077B5D07EE}" type="presParOf" srcId="{0CF11EDC-6E55-41B4-A6B5-91AEF2E2BCCC}" destId="{EDE19DBB-0E80-417F-A352-7994DCB89AAA}" srcOrd="2" destOrd="0" presId="urn:microsoft.com/office/officeart/2018/2/layout/IconLabelList"/>
    <dgm:cxn modelId="{0F3BA80F-3E56-BB4E-B939-D1EB28037BAD}" type="presParOf" srcId="{EDE19DBB-0E80-417F-A352-7994DCB89AAA}" destId="{42DECA1E-8D24-475F-85DE-B15674D38FA8}" srcOrd="0" destOrd="0" presId="urn:microsoft.com/office/officeart/2018/2/layout/IconLabelList"/>
    <dgm:cxn modelId="{B3E99FD6-3212-8B46-8A05-57A03D051E41}" type="presParOf" srcId="{EDE19DBB-0E80-417F-A352-7994DCB89AAA}" destId="{1C087248-B130-4548-A825-E897B40B8EBF}" srcOrd="1" destOrd="0" presId="urn:microsoft.com/office/officeart/2018/2/layout/IconLabelList"/>
    <dgm:cxn modelId="{A05DA858-1EDB-5B44-9935-7014D3C3355E}" type="presParOf" srcId="{EDE19DBB-0E80-417F-A352-7994DCB89AAA}" destId="{B7D37BAD-0D5F-4E43-AEE9-DF1478AE2361}" srcOrd="2" destOrd="0" presId="urn:microsoft.com/office/officeart/2018/2/layout/IconLabelList"/>
    <dgm:cxn modelId="{B2B85CCF-943F-BF4E-BF0A-FB2FCFF0B76A}" type="presParOf" srcId="{0CF11EDC-6E55-41B4-A6B5-91AEF2E2BCCC}" destId="{9D5B8822-CA76-42B7-B736-A5CBF06BC10E}" srcOrd="3" destOrd="0" presId="urn:microsoft.com/office/officeart/2018/2/layout/IconLabelList"/>
    <dgm:cxn modelId="{92251533-F954-964A-ACEA-15470087C930}" type="presParOf" srcId="{0CF11EDC-6E55-41B4-A6B5-91AEF2E2BCCC}" destId="{14C99F38-70B4-4717-9AC3-62809D2C7384}" srcOrd="4" destOrd="0" presId="urn:microsoft.com/office/officeart/2018/2/layout/IconLabelList"/>
    <dgm:cxn modelId="{7A821F58-F562-7143-BB2E-57A4966F1A02}" type="presParOf" srcId="{14C99F38-70B4-4717-9AC3-62809D2C7384}" destId="{4520B923-F71A-4743-96AD-407D6117242B}" srcOrd="0" destOrd="0" presId="urn:microsoft.com/office/officeart/2018/2/layout/IconLabelList"/>
    <dgm:cxn modelId="{669A1820-4FD0-8F4F-AAF1-3F4BC81D513C}" type="presParOf" srcId="{14C99F38-70B4-4717-9AC3-62809D2C7384}" destId="{AB767C96-2EFA-48DF-9AF2-5448632AA011}" srcOrd="1" destOrd="0" presId="urn:microsoft.com/office/officeart/2018/2/layout/IconLabelList"/>
    <dgm:cxn modelId="{85B6E7E4-8ADC-2C4A-8AA7-4C94874F5616}" type="presParOf" srcId="{14C99F38-70B4-4717-9AC3-62809D2C7384}" destId="{E10D9DFE-CC3B-43BE-80E8-A0D3E5E4EF6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2AEAF-9FDA-D44D-B157-4108AD429D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D708E1-F7DE-6A48-8CF9-40BD4C76F816}">
      <dgm:prSet phldrT="[Text]" custT="1"/>
      <dgm:spPr>
        <a:solidFill>
          <a:srgbClr val="D9D9D9"/>
        </a:solidFill>
      </dgm:spPr>
      <dgm:t>
        <a:bodyPr/>
        <a:lstStyle/>
        <a:p>
          <a:pPr>
            <a:lnSpc>
              <a:spcPct val="100000"/>
            </a:lnSpc>
          </a:pPr>
          <a:r>
            <a:rPr lang="en-US" sz="2400" dirty="0">
              <a:solidFill>
                <a:schemeClr val="tx1"/>
              </a:solidFill>
              <a:latin typeface="Aptos" panose="020B0004020202020204" pitchFamily="34" charset="0"/>
            </a:rPr>
            <a:t>Scheduling the appointment and making it to the appointment </a:t>
          </a:r>
          <a:endParaRPr lang="en-US" sz="2400" dirty="0">
            <a:solidFill>
              <a:schemeClr val="tx1"/>
            </a:solidFill>
          </a:endParaRPr>
        </a:p>
      </dgm:t>
    </dgm:pt>
    <dgm:pt modelId="{3491F2C8-85BD-FB4F-AB9F-15CD13FBBC0D}" type="parTrans" cxnId="{F9FDAB6A-909C-2441-9703-234FAE7B95A5}">
      <dgm:prSet/>
      <dgm:spPr/>
      <dgm:t>
        <a:bodyPr/>
        <a:lstStyle/>
        <a:p>
          <a:endParaRPr lang="en-US"/>
        </a:p>
      </dgm:t>
    </dgm:pt>
    <dgm:pt modelId="{DA4AC3A7-7BFA-704F-89C8-6996D8751EBE}" type="sibTrans" cxnId="{F9FDAB6A-909C-2441-9703-234FAE7B95A5}">
      <dgm:prSet/>
      <dgm:spPr/>
      <dgm:t>
        <a:bodyPr/>
        <a:lstStyle/>
        <a:p>
          <a:endParaRPr lang="en-US"/>
        </a:p>
      </dgm:t>
    </dgm:pt>
    <dgm:pt modelId="{7C3638F6-BEFF-124A-8663-39E69B1A7891}">
      <dgm:prSet phldrT="[Text]" custT="1"/>
      <dgm:spPr/>
      <dgm:t>
        <a:bodyPr/>
        <a:lstStyle/>
        <a:p>
          <a:pPr>
            <a:lnSpc>
              <a:spcPct val="100000"/>
            </a:lnSpc>
          </a:pPr>
          <a:r>
            <a:rPr lang="en-US" sz="2400" dirty="0">
              <a:solidFill>
                <a:schemeClr val="tx1"/>
              </a:solidFill>
              <a:latin typeface="Aptos" panose="020B0004020202020204" pitchFamily="34" charset="0"/>
            </a:rPr>
            <a:t>Filling prescriptions and overseeing medication</a:t>
          </a:r>
          <a:endParaRPr lang="en-US" sz="2400" dirty="0">
            <a:solidFill>
              <a:schemeClr val="tx1"/>
            </a:solidFill>
          </a:endParaRPr>
        </a:p>
      </dgm:t>
    </dgm:pt>
    <dgm:pt modelId="{C760B18C-E99F-4441-AD6E-F9712AB004E4}" type="parTrans" cxnId="{947B3621-1127-CD4A-877D-060FEFBD9B3C}">
      <dgm:prSet/>
      <dgm:spPr/>
      <dgm:t>
        <a:bodyPr/>
        <a:lstStyle/>
        <a:p>
          <a:endParaRPr lang="en-US"/>
        </a:p>
      </dgm:t>
    </dgm:pt>
    <dgm:pt modelId="{55E149A5-31A7-724B-B016-0D4027394DC9}" type="sibTrans" cxnId="{947B3621-1127-CD4A-877D-060FEFBD9B3C}">
      <dgm:prSet/>
      <dgm:spPr/>
      <dgm:t>
        <a:bodyPr/>
        <a:lstStyle/>
        <a:p>
          <a:endParaRPr lang="en-US"/>
        </a:p>
      </dgm:t>
    </dgm:pt>
    <dgm:pt modelId="{A6D20A40-2E41-AD4A-8021-AFACD61099D5}">
      <dgm:prSet phldrT="[Text]" custT="1"/>
      <dgm:spPr/>
      <dgm:t>
        <a:bodyPr/>
        <a:lstStyle/>
        <a:p>
          <a:pPr>
            <a:lnSpc>
              <a:spcPct val="100000"/>
            </a:lnSpc>
          </a:pPr>
          <a:r>
            <a:rPr lang="en-US" sz="2400" dirty="0">
              <a:solidFill>
                <a:schemeClr val="tx1"/>
              </a:solidFill>
              <a:latin typeface="Aptos" panose="020B0004020202020204" pitchFamily="34" charset="0"/>
            </a:rPr>
            <a:t>Follow up visits, referrals</a:t>
          </a:r>
          <a:endParaRPr lang="en-US" sz="2400" dirty="0">
            <a:solidFill>
              <a:schemeClr val="tx1"/>
            </a:solidFill>
          </a:endParaRPr>
        </a:p>
      </dgm:t>
    </dgm:pt>
    <dgm:pt modelId="{D100F6B4-3778-CB45-B021-7ED3BB8B8C81}" type="parTrans" cxnId="{41903A79-A71B-EF46-A89A-8AD9CD7A51D3}">
      <dgm:prSet/>
      <dgm:spPr/>
      <dgm:t>
        <a:bodyPr/>
        <a:lstStyle/>
        <a:p>
          <a:endParaRPr lang="en-US"/>
        </a:p>
      </dgm:t>
    </dgm:pt>
    <dgm:pt modelId="{EABDE816-E5FC-384A-9003-4692212F4D9D}" type="sibTrans" cxnId="{41903A79-A71B-EF46-A89A-8AD9CD7A51D3}">
      <dgm:prSet/>
      <dgm:spPr/>
      <dgm:t>
        <a:bodyPr/>
        <a:lstStyle/>
        <a:p>
          <a:endParaRPr lang="en-US"/>
        </a:p>
      </dgm:t>
    </dgm:pt>
    <dgm:pt modelId="{5FAE5F20-3961-9E48-BAAF-84B7A5282409}">
      <dgm:prSet phldrT="[Text]" custT="1"/>
      <dgm:spPr/>
      <dgm:t>
        <a:bodyPr/>
        <a:lstStyle/>
        <a:p>
          <a:pPr>
            <a:lnSpc>
              <a:spcPct val="100000"/>
            </a:lnSpc>
          </a:pPr>
          <a:r>
            <a:rPr lang="en-US" sz="2400" dirty="0">
              <a:solidFill>
                <a:schemeClr val="tx1"/>
              </a:solidFill>
              <a:latin typeface="Aptos" panose="020B0004020202020204" pitchFamily="34" charset="0"/>
            </a:rPr>
            <a:t>Follow through with treatment plan and support adherence</a:t>
          </a:r>
          <a:endParaRPr lang="en-US" sz="2400" dirty="0">
            <a:solidFill>
              <a:schemeClr val="tx1"/>
            </a:solidFill>
          </a:endParaRPr>
        </a:p>
      </dgm:t>
    </dgm:pt>
    <dgm:pt modelId="{EF200349-A380-8042-ACA1-0A01AF4FBD33}" type="parTrans" cxnId="{DC40457F-A77F-584B-B4F8-BBF2BD15E38D}">
      <dgm:prSet/>
      <dgm:spPr/>
      <dgm:t>
        <a:bodyPr/>
        <a:lstStyle/>
        <a:p>
          <a:endParaRPr lang="en-US"/>
        </a:p>
      </dgm:t>
    </dgm:pt>
    <dgm:pt modelId="{0C86BBCA-3742-2E4C-ABA4-B23BAC003956}" type="sibTrans" cxnId="{DC40457F-A77F-584B-B4F8-BBF2BD15E38D}">
      <dgm:prSet/>
      <dgm:spPr/>
      <dgm:t>
        <a:bodyPr/>
        <a:lstStyle/>
        <a:p>
          <a:endParaRPr lang="en-US"/>
        </a:p>
      </dgm:t>
    </dgm:pt>
    <dgm:pt modelId="{F516318A-E209-4F2F-9420-F40DBECA5723}" type="pres">
      <dgm:prSet presAssocID="{45F2AEAF-9FDA-D44D-B157-4108AD429D4E}" presName="root" presStyleCnt="0">
        <dgm:presLayoutVars>
          <dgm:dir/>
          <dgm:resizeHandles val="exact"/>
        </dgm:presLayoutVars>
      </dgm:prSet>
      <dgm:spPr/>
    </dgm:pt>
    <dgm:pt modelId="{B27139C3-F7DD-47A3-AF0F-F05E178C540C}" type="pres">
      <dgm:prSet presAssocID="{C1D708E1-F7DE-6A48-8CF9-40BD4C76F816}" presName="compNode" presStyleCnt="0"/>
      <dgm:spPr/>
    </dgm:pt>
    <dgm:pt modelId="{487A3337-B72A-4D66-B096-E1C4854F79D9}" type="pres">
      <dgm:prSet presAssocID="{C1D708E1-F7DE-6A48-8CF9-40BD4C76F816}" presName="bgRect" presStyleLbl="bgShp" presStyleIdx="0" presStyleCnt="4"/>
      <dgm:spPr>
        <a:solidFill>
          <a:srgbClr val="D9D9D9"/>
        </a:solidFill>
        <a:ln>
          <a:solidFill>
            <a:schemeClr val="bg1">
              <a:lumMod val="85000"/>
            </a:schemeClr>
          </a:solidFill>
        </a:ln>
      </dgm:spPr>
    </dgm:pt>
    <dgm:pt modelId="{3BACF993-27CD-4718-9D3E-9433D28ACE0B}" type="pres">
      <dgm:prSet presAssocID="{C1D708E1-F7DE-6A48-8CF9-40BD4C76F81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ily Calendar"/>
        </a:ext>
      </dgm:extLst>
    </dgm:pt>
    <dgm:pt modelId="{8249CCFF-C882-4641-B40E-2B8BCD13AB5A}" type="pres">
      <dgm:prSet presAssocID="{C1D708E1-F7DE-6A48-8CF9-40BD4C76F816}" presName="spaceRect" presStyleCnt="0"/>
      <dgm:spPr/>
    </dgm:pt>
    <dgm:pt modelId="{781D221B-4881-40CC-8A3A-AF781D1AE049}" type="pres">
      <dgm:prSet presAssocID="{C1D708E1-F7DE-6A48-8CF9-40BD4C76F816}" presName="parTx" presStyleLbl="revTx" presStyleIdx="0" presStyleCnt="4">
        <dgm:presLayoutVars>
          <dgm:chMax val="0"/>
          <dgm:chPref val="0"/>
        </dgm:presLayoutVars>
      </dgm:prSet>
      <dgm:spPr/>
    </dgm:pt>
    <dgm:pt modelId="{14E2970C-C2D1-4472-8A9D-E92AE44E772D}" type="pres">
      <dgm:prSet presAssocID="{DA4AC3A7-7BFA-704F-89C8-6996D8751EBE}" presName="sibTrans" presStyleCnt="0"/>
      <dgm:spPr/>
    </dgm:pt>
    <dgm:pt modelId="{2B1CAED5-4175-432C-BCF6-61E8CC209D80}" type="pres">
      <dgm:prSet presAssocID="{7C3638F6-BEFF-124A-8663-39E69B1A7891}" presName="compNode" presStyleCnt="0"/>
      <dgm:spPr/>
    </dgm:pt>
    <dgm:pt modelId="{D2872632-15A2-4D29-9A5C-436005BC5C03}" type="pres">
      <dgm:prSet presAssocID="{7C3638F6-BEFF-124A-8663-39E69B1A7891}" presName="bgRect" presStyleLbl="bgShp" presStyleIdx="1" presStyleCnt="4"/>
      <dgm:spPr>
        <a:solidFill>
          <a:srgbClr val="D9D9D9"/>
        </a:solidFill>
      </dgm:spPr>
    </dgm:pt>
    <dgm:pt modelId="{8353DE8A-1FF8-4B62-B26E-C118D5E44F63}" type="pres">
      <dgm:prSet presAssocID="{7C3638F6-BEFF-124A-8663-39E69B1A78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413CC9CE-BB38-453D-9FB2-A934304E7B28}" type="pres">
      <dgm:prSet presAssocID="{7C3638F6-BEFF-124A-8663-39E69B1A7891}" presName="spaceRect" presStyleCnt="0"/>
      <dgm:spPr/>
    </dgm:pt>
    <dgm:pt modelId="{C5D323C5-1FAE-48AC-855C-2F56C93CE5C4}" type="pres">
      <dgm:prSet presAssocID="{7C3638F6-BEFF-124A-8663-39E69B1A7891}" presName="parTx" presStyleLbl="revTx" presStyleIdx="1" presStyleCnt="4">
        <dgm:presLayoutVars>
          <dgm:chMax val="0"/>
          <dgm:chPref val="0"/>
        </dgm:presLayoutVars>
      </dgm:prSet>
      <dgm:spPr/>
    </dgm:pt>
    <dgm:pt modelId="{31281C21-5348-4D7B-B3FF-FFEEB63B9E10}" type="pres">
      <dgm:prSet presAssocID="{55E149A5-31A7-724B-B016-0D4027394DC9}" presName="sibTrans" presStyleCnt="0"/>
      <dgm:spPr/>
    </dgm:pt>
    <dgm:pt modelId="{CA7F9AF6-F579-4873-836B-CF6A4F3268FF}" type="pres">
      <dgm:prSet presAssocID="{A6D20A40-2E41-AD4A-8021-AFACD61099D5}" presName="compNode" presStyleCnt="0"/>
      <dgm:spPr/>
    </dgm:pt>
    <dgm:pt modelId="{AA02F4C2-A425-4D0F-9070-6C17830B84BE}" type="pres">
      <dgm:prSet presAssocID="{A6D20A40-2E41-AD4A-8021-AFACD61099D5}" presName="bgRect" presStyleLbl="bgShp" presStyleIdx="2" presStyleCnt="4"/>
      <dgm:spPr>
        <a:solidFill>
          <a:srgbClr val="D9D9D9"/>
        </a:solidFill>
      </dgm:spPr>
    </dgm:pt>
    <dgm:pt modelId="{F9C806E0-764A-4A02-89F1-9AA0A09C2150}" type="pres">
      <dgm:prSet presAssocID="{A6D20A40-2E41-AD4A-8021-AFACD61099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a:ext>
      </dgm:extLst>
    </dgm:pt>
    <dgm:pt modelId="{A9FBD2B3-D500-4487-AF50-57FB5031E171}" type="pres">
      <dgm:prSet presAssocID="{A6D20A40-2E41-AD4A-8021-AFACD61099D5}" presName="spaceRect" presStyleCnt="0"/>
      <dgm:spPr/>
    </dgm:pt>
    <dgm:pt modelId="{950539CA-4624-4FE7-ACAD-8D9ECB762023}" type="pres">
      <dgm:prSet presAssocID="{A6D20A40-2E41-AD4A-8021-AFACD61099D5}" presName="parTx" presStyleLbl="revTx" presStyleIdx="2" presStyleCnt="4">
        <dgm:presLayoutVars>
          <dgm:chMax val="0"/>
          <dgm:chPref val="0"/>
        </dgm:presLayoutVars>
      </dgm:prSet>
      <dgm:spPr/>
    </dgm:pt>
    <dgm:pt modelId="{A81C96DC-FF5E-4756-86B2-DAA2C1B62244}" type="pres">
      <dgm:prSet presAssocID="{EABDE816-E5FC-384A-9003-4692212F4D9D}" presName="sibTrans" presStyleCnt="0"/>
      <dgm:spPr/>
    </dgm:pt>
    <dgm:pt modelId="{6280A48D-1728-499A-9F81-B253EC771D55}" type="pres">
      <dgm:prSet presAssocID="{5FAE5F20-3961-9E48-BAAF-84B7A5282409}" presName="compNode" presStyleCnt="0"/>
      <dgm:spPr/>
    </dgm:pt>
    <dgm:pt modelId="{DD399D1F-8C65-4368-8525-4710B8945DA4}" type="pres">
      <dgm:prSet presAssocID="{5FAE5F20-3961-9E48-BAAF-84B7A5282409}" presName="bgRect" presStyleLbl="bgShp" presStyleIdx="3" presStyleCnt="4"/>
      <dgm:spPr>
        <a:solidFill>
          <a:srgbClr val="D9D9D9"/>
        </a:solidFill>
      </dgm:spPr>
    </dgm:pt>
    <dgm:pt modelId="{87381FB5-5322-4314-AF38-C48DF395DCC7}" type="pres">
      <dgm:prSet presAssocID="{5FAE5F20-3961-9E48-BAAF-84B7A528240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00D2EA0C-A36E-475D-99A4-8A89767FB9BF}" type="pres">
      <dgm:prSet presAssocID="{5FAE5F20-3961-9E48-BAAF-84B7A5282409}" presName="spaceRect" presStyleCnt="0"/>
      <dgm:spPr/>
    </dgm:pt>
    <dgm:pt modelId="{8FDFCCC2-4A22-43EC-8BCF-5A3BF1BDF101}" type="pres">
      <dgm:prSet presAssocID="{5FAE5F20-3961-9E48-BAAF-84B7A5282409}" presName="parTx" presStyleLbl="revTx" presStyleIdx="3" presStyleCnt="4">
        <dgm:presLayoutVars>
          <dgm:chMax val="0"/>
          <dgm:chPref val="0"/>
        </dgm:presLayoutVars>
      </dgm:prSet>
      <dgm:spPr/>
    </dgm:pt>
  </dgm:ptLst>
  <dgm:cxnLst>
    <dgm:cxn modelId="{48FA7402-57D5-7A42-B2FA-3EBB70D618E7}" type="presOf" srcId="{5FAE5F20-3961-9E48-BAAF-84B7A5282409}" destId="{8FDFCCC2-4A22-43EC-8BCF-5A3BF1BDF101}" srcOrd="0" destOrd="0" presId="urn:microsoft.com/office/officeart/2018/2/layout/IconVerticalSolidList"/>
    <dgm:cxn modelId="{947B3621-1127-CD4A-877D-060FEFBD9B3C}" srcId="{45F2AEAF-9FDA-D44D-B157-4108AD429D4E}" destId="{7C3638F6-BEFF-124A-8663-39E69B1A7891}" srcOrd="1" destOrd="0" parTransId="{C760B18C-E99F-4441-AD6E-F9712AB004E4}" sibTransId="{55E149A5-31A7-724B-B016-0D4027394DC9}"/>
    <dgm:cxn modelId="{F9FDAB6A-909C-2441-9703-234FAE7B95A5}" srcId="{45F2AEAF-9FDA-D44D-B157-4108AD429D4E}" destId="{C1D708E1-F7DE-6A48-8CF9-40BD4C76F816}" srcOrd="0" destOrd="0" parTransId="{3491F2C8-85BD-FB4F-AB9F-15CD13FBBC0D}" sibTransId="{DA4AC3A7-7BFA-704F-89C8-6996D8751EBE}"/>
    <dgm:cxn modelId="{41903A79-A71B-EF46-A89A-8AD9CD7A51D3}" srcId="{45F2AEAF-9FDA-D44D-B157-4108AD429D4E}" destId="{A6D20A40-2E41-AD4A-8021-AFACD61099D5}" srcOrd="2" destOrd="0" parTransId="{D100F6B4-3778-CB45-B021-7ED3BB8B8C81}" sibTransId="{EABDE816-E5FC-384A-9003-4692212F4D9D}"/>
    <dgm:cxn modelId="{DC40457F-A77F-584B-B4F8-BBF2BD15E38D}" srcId="{45F2AEAF-9FDA-D44D-B157-4108AD429D4E}" destId="{5FAE5F20-3961-9E48-BAAF-84B7A5282409}" srcOrd="3" destOrd="0" parTransId="{EF200349-A380-8042-ACA1-0A01AF4FBD33}" sibTransId="{0C86BBCA-3742-2E4C-ABA4-B23BAC003956}"/>
    <dgm:cxn modelId="{EC5E4C9F-2503-0947-95D1-D1C41B7E5B80}" type="presOf" srcId="{7C3638F6-BEFF-124A-8663-39E69B1A7891}" destId="{C5D323C5-1FAE-48AC-855C-2F56C93CE5C4}" srcOrd="0" destOrd="0" presId="urn:microsoft.com/office/officeart/2018/2/layout/IconVerticalSolidList"/>
    <dgm:cxn modelId="{0B9C15BA-D234-514C-A2AE-DF350745D6C2}" type="presOf" srcId="{C1D708E1-F7DE-6A48-8CF9-40BD4C76F816}" destId="{781D221B-4881-40CC-8A3A-AF781D1AE049}" srcOrd="0" destOrd="0" presId="urn:microsoft.com/office/officeart/2018/2/layout/IconVerticalSolidList"/>
    <dgm:cxn modelId="{0EBDCFD8-18C9-4F45-9F69-70C83A9DA5C2}" type="presOf" srcId="{45F2AEAF-9FDA-D44D-B157-4108AD429D4E}" destId="{F516318A-E209-4F2F-9420-F40DBECA5723}" srcOrd="0" destOrd="0" presId="urn:microsoft.com/office/officeart/2018/2/layout/IconVerticalSolidList"/>
    <dgm:cxn modelId="{17632DFE-4638-AB48-A636-7A41E1E54ED0}" type="presOf" srcId="{A6D20A40-2E41-AD4A-8021-AFACD61099D5}" destId="{950539CA-4624-4FE7-ACAD-8D9ECB762023}" srcOrd="0" destOrd="0" presId="urn:microsoft.com/office/officeart/2018/2/layout/IconVerticalSolidList"/>
    <dgm:cxn modelId="{36832C3A-1415-004A-AF42-30C484908089}" type="presParOf" srcId="{F516318A-E209-4F2F-9420-F40DBECA5723}" destId="{B27139C3-F7DD-47A3-AF0F-F05E178C540C}" srcOrd="0" destOrd="0" presId="urn:microsoft.com/office/officeart/2018/2/layout/IconVerticalSolidList"/>
    <dgm:cxn modelId="{A01AA65E-362D-0444-AA58-16C7B8584FA8}" type="presParOf" srcId="{B27139C3-F7DD-47A3-AF0F-F05E178C540C}" destId="{487A3337-B72A-4D66-B096-E1C4854F79D9}" srcOrd="0" destOrd="0" presId="urn:microsoft.com/office/officeart/2018/2/layout/IconVerticalSolidList"/>
    <dgm:cxn modelId="{492FFEE9-0584-D64D-94B9-A260DE9C2439}" type="presParOf" srcId="{B27139C3-F7DD-47A3-AF0F-F05E178C540C}" destId="{3BACF993-27CD-4718-9D3E-9433D28ACE0B}" srcOrd="1" destOrd="0" presId="urn:microsoft.com/office/officeart/2018/2/layout/IconVerticalSolidList"/>
    <dgm:cxn modelId="{BBA76F0D-12A2-5C49-AC8C-505CD9ADC8C4}" type="presParOf" srcId="{B27139C3-F7DD-47A3-AF0F-F05E178C540C}" destId="{8249CCFF-C882-4641-B40E-2B8BCD13AB5A}" srcOrd="2" destOrd="0" presId="urn:microsoft.com/office/officeart/2018/2/layout/IconVerticalSolidList"/>
    <dgm:cxn modelId="{9208BF7A-EB46-0B46-A794-BEE920C3427A}" type="presParOf" srcId="{B27139C3-F7DD-47A3-AF0F-F05E178C540C}" destId="{781D221B-4881-40CC-8A3A-AF781D1AE049}" srcOrd="3" destOrd="0" presId="urn:microsoft.com/office/officeart/2018/2/layout/IconVerticalSolidList"/>
    <dgm:cxn modelId="{CB6FCADA-58A4-274A-918F-6C33B4D8C8F1}" type="presParOf" srcId="{F516318A-E209-4F2F-9420-F40DBECA5723}" destId="{14E2970C-C2D1-4472-8A9D-E92AE44E772D}" srcOrd="1" destOrd="0" presId="urn:microsoft.com/office/officeart/2018/2/layout/IconVerticalSolidList"/>
    <dgm:cxn modelId="{D74A5ECD-4EA0-2348-B74E-88220F2B5FEB}" type="presParOf" srcId="{F516318A-E209-4F2F-9420-F40DBECA5723}" destId="{2B1CAED5-4175-432C-BCF6-61E8CC209D80}" srcOrd="2" destOrd="0" presId="urn:microsoft.com/office/officeart/2018/2/layout/IconVerticalSolidList"/>
    <dgm:cxn modelId="{E8F141DE-6BA1-504B-8ACF-786CA952A41B}" type="presParOf" srcId="{2B1CAED5-4175-432C-BCF6-61E8CC209D80}" destId="{D2872632-15A2-4D29-9A5C-436005BC5C03}" srcOrd="0" destOrd="0" presId="urn:microsoft.com/office/officeart/2018/2/layout/IconVerticalSolidList"/>
    <dgm:cxn modelId="{82B978CF-13BA-8941-AA99-4461F51884F5}" type="presParOf" srcId="{2B1CAED5-4175-432C-BCF6-61E8CC209D80}" destId="{8353DE8A-1FF8-4B62-B26E-C118D5E44F63}" srcOrd="1" destOrd="0" presId="urn:microsoft.com/office/officeart/2018/2/layout/IconVerticalSolidList"/>
    <dgm:cxn modelId="{D7F7CE4B-5D7E-B442-9682-FA02B8280C3A}" type="presParOf" srcId="{2B1CAED5-4175-432C-BCF6-61E8CC209D80}" destId="{413CC9CE-BB38-453D-9FB2-A934304E7B28}" srcOrd="2" destOrd="0" presId="urn:microsoft.com/office/officeart/2018/2/layout/IconVerticalSolidList"/>
    <dgm:cxn modelId="{20D287A3-0BDA-564D-9EFF-73BE4BD2ED34}" type="presParOf" srcId="{2B1CAED5-4175-432C-BCF6-61E8CC209D80}" destId="{C5D323C5-1FAE-48AC-855C-2F56C93CE5C4}" srcOrd="3" destOrd="0" presId="urn:microsoft.com/office/officeart/2018/2/layout/IconVerticalSolidList"/>
    <dgm:cxn modelId="{D065BA88-E651-5941-BA35-5CBB05BAFFD8}" type="presParOf" srcId="{F516318A-E209-4F2F-9420-F40DBECA5723}" destId="{31281C21-5348-4D7B-B3FF-FFEEB63B9E10}" srcOrd="3" destOrd="0" presId="urn:microsoft.com/office/officeart/2018/2/layout/IconVerticalSolidList"/>
    <dgm:cxn modelId="{A4861BE3-ECE7-A547-9082-4275B3B4C893}" type="presParOf" srcId="{F516318A-E209-4F2F-9420-F40DBECA5723}" destId="{CA7F9AF6-F579-4873-836B-CF6A4F3268FF}" srcOrd="4" destOrd="0" presId="urn:microsoft.com/office/officeart/2018/2/layout/IconVerticalSolidList"/>
    <dgm:cxn modelId="{B915AEE3-20ED-964E-8D98-FAC12E58D33C}" type="presParOf" srcId="{CA7F9AF6-F579-4873-836B-CF6A4F3268FF}" destId="{AA02F4C2-A425-4D0F-9070-6C17830B84BE}" srcOrd="0" destOrd="0" presId="urn:microsoft.com/office/officeart/2018/2/layout/IconVerticalSolidList"/>
    <dgm:cxn modelId="{32339599-9944-5A43-93EE-B49008F6D706}" type="presParOf" srcId="{CA7F9AF6-F579-4873-836B-CF6A4F3268FF}" destId="{F9C806E0-764A-4A02-89F1-9AA0A09C2150}" srcOrd="1" destOrd="0" presId="urn:microsoft.com/office/officeart/2018/2/layout/IconVerticalSolidList"/>
    <dgm:cxn modelId="{D65AEEBF-65AA-F24A-A41E-F2A5D3D6C114}" type="presParOf" srcId="{CA7F9AF6-F579-4873-836B-CF6A4F3268FF}" destId="{A9FBD2B3-D500-4487-AF50-57FB5031E171}" srcOrd="2" destOrd="0" presId="urn:microsoft.com/office/officeart/2018/2/layout/IconVerticalSolidList"/>
    <dgm:cxn modelId="{D4DC1B5F-3046-4E4B-A223-602852A1964F}" type="presParOf" srcId="{CA7F9AF6-F579-4873-836B-CF6A4F3268FF}" destId="{950539CA-4624-4FE7-ACAD-8D9ECB762023}" srcOrd="3" destOrd="0" presId="urn:microsoft.com/office/officeart/2018/2/layout/IconVerticalSolidList"/>
    <dgm:cxn modelId="{21DE87EA-79C7-DF4C-98E1-A580D6B59E0B}" type="presParOf" srcId="{F516318A-E209-4F2F-9420-F40DBECA5723}" destId="{A81C96DC-FF5E-4756-86B2-DAA2C1B62244}" srcOrd="5" destOrd="0" presId="urn:microsoft.com/office/officeart/2018/2/layout/IconVerticalSolidList"/>
    <dgm:cxn modelId="{65C61E47-C84F-2F4B-AACD-C7F4B43AC866}" type="presParOf" srcId="{F516318A-E209-4F2F-9420-F40DBECA5723}" destId="{6280A48D-1728-499A-9F81-B253EC771D55}" srcOrd="6" destOrd="0" presId="urn:microsoft.com/office/officeart/2018/2/layout/IconVerticalSolidList"/>
    <dgm:cxn modelId="{6037EE08-7143-574A-94BD-570A9D39895E}" type="presParOf" srcId="{6280A48D-1728-499A-9F81-B253EC771D55}" destId="{DD399D1F-8C65-4368-8525-4710B8945DA4}" srcOrd="0" destOrd="0" presId="urn:microsoft.com/office/officeart/2018/2/layout/IconVerticalSolidList"/>
    <dgm:cxn modelId="{0E49B096-6CBD-4B49-95F7-10BD1A6E236D}" type="presParOf" srcId="{6280A48D-1728-499A-9F81-B253EC771D55}" destId="{87381FB5-5322-4314-AF38-C48DF395DCC7}" srcOrd="1" destOrd="0" presId="urn:microsoft.com/office/officeart/2018/2/layout/IconVerticalSolidList"/>
    <dgm:cxn modelId="{E5373D11-1F31-C14F-B686-8636B3425EE0}" type="presParOf" srcId="{6280A48D-1728-499A-9F81-B253EC771D55}" destId="{00D2EA0C-A36E-475D-99A4-8A89767FB9BF}" srcOrd="2" destOrd="0" presId="urn:microsoft.com/office/officeart/2018/2/layout/IconVerticalSolidList"/>
    <dgm:cxn modelId="{B2BDA665-945F-4646-90AD-23B427C3AB30}" type="presParOf" srcId="{6280A48D-1728-499A-9F81-B253EC771D55}" destId="{8FDFCCC2-4A22-43EC-8BCF-5A3BF1BDF10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BCE1DC-64DC-5141-8654-DDDB1419D931}"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98BB5A8C-9B54-944E-AD6E-CC2C7F57DD8F}">
      <dgm:prSet phldrT="[Text]" custT="1"/>
      <dgm:spPr/>
      <dgm:t>
        <a:bodyPr/>
        <a:lstStyle/>
        <a:p>
          <a:r>
            <a:rPr lang="en-US" altLang="en-US" sz="2800" b="1" u="none" dirty="0">
              <a:solidFill>
                <a:srgbClr val="6CC1E3"/>
              </a:solidFill>
            </a:rPr>
            <a:t>Goal:</a:t>
          </a:r>
          <a:r>
            <a:rPr lang="en-US" altLang="en-US" sz="2800" b="1" u="none" dirty="0">
              <a:solidFill>
                <a:schemeClr val="bg1"/>
              </a:solidFill>
            </a:rPr>
            <a:t> </a:t>
          </a:r>
        </a:p>
        <a:p>
          <a:r>
            <a:rPr lang="en-US" altLang="en-US" sz="2400" dirty="0"/>
            <a:t>Improve health care encounters (including reduction of no-shows, increasing adherence and follow-up) by preparing the health care system in a way that allows providers to promote resources supporting patients with cognitive impairment.</a:t>
          </a:r>
          <a:endParaRPr lang="en-US" sz="2400" dirty="0"/>
        </a:p>
      </dgm:t>
    </dgm:pt>
    <dgm:pt modelId="{88A54AAD-8B83-4741-8FF1-96342F8B1B00}" type="parTrans" cxnId="{C119762C-2B20-1942-A62A-8849BD5579BB}">
      <dgm:prSet/>
      <dgm:spPr/>
      <dgm:t>
        <a:bodyPr/>
        <a:lstStyle/>
        <a:p>
          <a:endParaRPr lang="en-US"/>
        </a:p>
      </dgm:t>
    </dgm:pt>
    <dgm:pt modelId="{9A56DEA2-78DC-F649-A627-8AA77E824F3B}" type="sibTrans" cxnId="{C119762C-2B20-1942-A62A-8849BD5579BB}">
      <dgm:prSet/>
      <dgm:spPr/>
      <dgm:t>
        <a:bodyPr/>
        <a:lstStyle/>
        <a:p>
          <a:endParaRPr lang="en-US"/>
        </a:p>
      </dgm:t>
    </dgm:pt>
    <dgm:pt modelId="{26434600-1D31-7E4E-AFAE-ED5EC4E890FE}">
      <dgm:prSet phldrT="[Text]" custT="1"/>
      <dgm:spPr/>
      <dgm:t>
        <a:bodyPr/>
        <a:lstStyle/>
        <a:p>
          <a:r>
            <a:rPr lang="en-US" altLang="en-US" sz="2800" b="1" u="none" dirty="0">
              <a:solidFill>
                <a:srgbClr val="6CC1E3"/>
              </a:solidFill>
            </a:rPr>
            <a:t>Solution: </a:t>
          </a:r>
        </a:p>
        <a:p>
          <a:r>
            <a:rPr lang="en-US" altLang="en-US" sz="2400" dirty="0"/>
            <a:t>Develop an </a:t>
          </a:r>
          <a:r>
            <a:rPr lang="en-US" altLang="en-US" sz="2400" u="sng" dirty="0">
              <a:solidFill>
                <a:schemeClr val="bg1"/>
              </a:solidFill>
            </a:rPr>
            <a:t>EMR-based flag </a:t>
          </a:r>
          <a:r>
            <a:rPr lang="en-US" altLang="en-US" sz="2400" dirty="0"/>
            <a:t>for providers who treat persons with cognitive </a:t>
          </a:r>
          <a:endParaRPr lang="en-US" sz="2400" dirty="0"/>
        </a:p>
      </dgm:t>
    </dgm:pt>
    <dgm:pt modelId="{87E715E3-C886-EC47-A565-4393B14E58AC}" type="parTrans" cxnId="{C749C671-2A6E-924F-9EDD-A652C7CA4F04}">
      <dgm:prSet/>
      <dgm:spPr/>
      <dgm:t>
        <a:bodyPr/>
        <a:lstStyle/>
        <a:p>
          <a:endParaRPr lang="en-US"/>
        </a:p>
      </dgm:t>
    </dgm:pt>
    <dgm:pt modelId="{9DCB4816-ABB0-A044-A617-FB38785E0694}" type="sibTrans" cxnId="{C749C671-2A6E-924F-9EDD-A652C7CA4F04}">
      <dgm:prSet/>
      <dgm:spPr/>
      <dgm:t>
        <a:bodyPr/>
        <a:lstStyle/>
        <a:p>
          <a:endParaRPr lang="en-US"/>
        </a:p>
      </dgm:t>
    </dgm:pt>
    <dgm:pt modelId="{9B1A3AA5-20A7-1745-BEBA-DF6564904592}" type="pres">
      <dgm:prSet presAssocID="{25BCE1DC-64DC-5141-8654-DDDB1419D931}" presName="Name0" presStyleCnt="0">
        <dgm:presLayoutVars>
          <dgm:dir/>
          <dgm:resizeHandles val="exact"/>
        </dgm:presLayoutVars>
      </dgm:prSet>
      <dgm:spPr/>
    </dgm:pt>
    <dgm:pt modelId="{05831E8E-1F04-5F43-A2E4-4D5B57D753FC}" type="pres">
      <dgm:prSet presAssocID="{98BB5A8C-9B54-944E-AD6E-CC2C7F57DD8F}" presName="node" presStyleLbl="node1" presStyleIdx="0" presStyleCnt="2" custLinFactNeighborX="5590" custLinFactNeighborY="-1116">
        <dgm:presLayoutVars>
          <dgm:bulletEnabled val="1"/>
        </dgm:presLayoutVars>
      </dgm:prSet>
      <dgm:spPr/>
    </dgm:pt>
    <dgm:pt modelId="{C406F572-914B-5640-A09D-C59CAA2E0294}" type="pres">
      <dgm:prSet presAssocID="{9A56DEA2-78DC-F649-A627-8AA77E824F3B}" presName="sibTrans" presStyleLbl="sibTrans2D1" presStyleIdx="0" presStyleCnt="1"/>
      <dgm:spPr/>
    </dgm:pt>
    <dgm:pt modelId="{F8A08E75-4165-6543-B9AB-598404BFBAB4}" type="pres">
      <dgm:prSet presAssocID="{9A56DEA2-78DC-F649-A627-8AA77E824F3B}" presName="connectorText" presStyleLbl="sibTrans2D1" presStyleIdx="0" presStyleCnt="1"/>
      <dgm:spPr/>
    </dgm:pt>
    <dgm:pt modelId="{8F8AE302-DF1F-124B-860F-58F6AF038447}" type="pres">
      <dgm:prSet presAssocID="{26434600-1D31-7E4E-AFAE-ED5EC4E890FE}" presName="node" presStyleLbl="node1" presStyleIdx="1" presStyleCnt="2" custLinFactNeighborX="20842" custLinFactNeighborY="-2">
        <dgm:presLayoutVars>
          <dgm:bulletEnabled val="1"/>
        </dgm:presLayoutVars>
      </dgm:prSet>
      <dgm:spPr/>
    </dgm:pt>
  </dgm:ptLst>
  <dgm:cxnLst>
    <dgm:cxn modelId="{F3A36714-6B25-CD43-8D3B-E42F8FB9EDDE}" type="presOf" srcId="{9A56DEA2-78DC-F649-A627-8AA77E824F3B}" destId="{C406F572-914B-5640-A09D-C59CAA2E0294}" srcOrd="0" destOrd="0" presId="urn:microsoft.com/office/officeart/2005/8/layout/process1"/>
    <dgm:cxn modelId="{C119762C-2B20-1942-A62A-8849BD5579BB}" srcId="{25BCE1DC-64DC-5141-8654-DDDB1419D931}" destId="{98BB5A8C-9B54-944E-AD6E-CC2C7F57DD8F}" srcOrd="0" destOrd="0" parTransId="{88A54AAD-8B83-4741-8FF1-96342F8B1B00}" sibTransId="{9A56DEA2-78DC-F649-A627-8AA77E824F3B}"/>
    <dgm:cxn modelId="{C749C671-2A6E-924F-9EDD-A652C7CA4F04}" srcId="{25BCE1DC-64DC-5141-8654-DDDB1419D931}" destId="{26434600-1D31-7E4E-AFAE-ED5EC4E890FE}" srcOrd="1" destOrd="0" parTransId="{87E715E3-C886-EC47-A565-4393B14E58AC}" sibTransId="{9DCB4816-ABB0-A044-A617-FB38785E0694}"/>
    <dgm:cxn modelId="{DD377B76-0F60-7842-AD20-FB4829A2FEEA}" type="presOf" srcId="{98BB5A8C-9B54-944E-AD6E-CC2C7F57DD8F}" destId="{05831E8E-1F04-5F43-A2E4-4D5B57D753FC}" srcOrd="0" destOrd="0" presId="urn:microsoft.com/office/officeart/2005/8/layout/process1"/>
    <dgm:cxn modelId="{6D147B9C-B305-A24E-A941-3FC54B91DB18}" type="presOf" srcId="{25BCE1DC-64DC-5141-8654-DDDB1419D931}" destId="{9B1A3AA5-20A7-1745-BEBA-DF6564904592}" srcOrd="0" destOrd="0" presId="urn:microsoft.com/office/officeart/2005/8/layout/process1"/>
    <dgm:cxn modelId="{36B9EDA6-C2E5-4247-8F09-B92C06B835D0}" type="presOf" srcId="{9A56DEA2-78DC-F649-A627-8AA77E824F3B}" destId="{F8A08E75-4165-6543-B9AB-598404BFBAB4}" srcOrd="1" destOrd="0" presId="urn:microsoft.com/office/officeart/2005/8/layout/process1"/>
    <dgm:cxn modelId="{C22C52F3-5FEC-3F47-9506-E8916FA0EB18}" type="presOf" srcId="{26434600-1D31-7E4E-AFAE-ED5EC4E890FE}" destId="{8F8AE302-DF1F-124B-860F-58F6AF038447}" srcOrd="0" destOrd="0" presId="urn:microsoft.com/office/officeart/2005/8/layout/process1"/>
    <dgm:cxn modelId="{6199666C-A719-6645-8665-B5CFBC9E2F96}" type="presParOf" srcId="{9B1A3AA5-20A7-1745-BEBA-DF6564904592}" destId="{05831E8E-1F04-5F43-A2E4-4D5B57D753FC}" srcOrd="0" destOrd="0" presId="urn:microsoft.com/office/officeart/2005/8/layout/process1"/>
    <dgm:cxn modelId="{FB8E8A36-20A3-DD46-8386-BA03BC5C0428}" type="presParOf" srcId="{9B1A3AA5-20A7-1745-BEBA-DF6564904592}" destId="{C406F572-914B-5640-A09D-C59CAA2E0294}" srcOrd="1" destOrd="0" presId="urn:microsoft.com/office/officeart/2005/8/layout/process1"/>
    <dgm:cxn modelId="{27592171-9513-A64B-A172-AC2140B08A1F}" type="presParOf" srcId="{C406F572-914B-5640-A09D-C59CAA2E0294}" destId="{F8A08E75-4165-6543-B9AB-598404BFBAB4}" srcOrd="0" destOrd="0" presId="urn:microsoft.com/office/officeart/2005/8/layout/process1"/>
    <dgm:cxn modelId="{13071B16-49D9-7D49-8CAA-0782BD3B8AB3}" type="presParOf" srcId="{9B1A3AA5-20A7-1745-BEBA-DF6564904592}" destId="{8F8AE302-DF1F-124B-860F-58F6AF038447}"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6FF522-68F8-3A4D-A195-97099F4C04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203CD6-BFA3-A349-8651-D55BB5A2EF13}">
      <dgm:prSet custT="1"/>
      <dgm:spPr>
        <a:solidFill>
          <a:srgbClr val="D9D9D9"/>
        </a:solidFill>
      </dgm:spPr>
      <dgm:t>
        <a:bodyPr/>
        <a:lstStyle/>
        <a:p>
          <a:r>
            <a:rPr lang="en-US" sz="2800" b="1" dirty="0">
              <a:solidFill>
                <a:schemeClr val="tx1"/>
              </a:solidFill>
              <a:latin typeface="Aptos" panose="020B0004020202020204" pitchFamily="34" charset="0"/>
            </a:rPr>
            <a:t>Providers see flag and know that patient may need…</a:t>
          </a:r>
          <a:endParaRPr lang="en-US" sz="2800" dirty="0">
            <a:solidFill>
              <a:schemeClr val="tx1"/>
            </a:solidFill>
            <a:latin typeface="Aptos" panose="020B0004020202020204" pitchFamily="34" charset="0"/>
          </a:endParaRPr>
        </a:p>
      </dgm:t>
    </dgm:pt>
    <dgm:pt modelId="{FC1EE5F0-82B1-7342-88CB-64B133982CE9}" type="parTrans" cxnId="{C136F576-2AE8-CA43-95C0-3BD8933C5726}">
      <dgm:prSet/>
      <dgm:spPr/>
      <dgm:t>
        <a:bodyPr/>
        <a:lstStyle/>
        <a:p>
          <a:endParaRPr lang="en-US"/>
        </a:p>
      </dgm:t>
    </dgm:pt>
    <dgm:pt modelId="{A77A10B2-D182-4F47-8B8E-380A379FCAAF}" type="sibTrans" cxnId="{C136F576-2AE8-CA43-95C0-3BD8933C5726}">
      <dgm:prSet/>
      <dgm:spPr/>
      <dgm:t>
        <a:bodyPr/>
        <a:lstStyle/>
        <a:p>
          <a:endParaRPr lang="en-US"/>
        </a:p>
      </dgm:t>
    </dgm:pt>
    <dgm:pt modelId="{660189C5-232A-B64F-820C-2DE290CCEE5F}">
      <dgm:prSet custT="1"/>
      <dgm:spPr/>
      <dgm:t>
        <a:bodyPr/>
        <a:lstStyle/>
        <a:p>
          <a:pPr algn="l"/>
          <a:r>
            <a:rPr lang="en-US" sz="2400" b="1" dirty="0">
              <a:latin typeface="Aptos" panose="020B0004020202020204" pitchFamily="34" charset="0"/>
            </a:rPr>
            <a:t>Longer appointment</a:t>
          </a:r>
          <a:endParaRPr lang="en-US" sz="2400" dirty="0">
            <a:latin typeface="Aptos" panose="020B0004020202020204" pitchFamily="34" charset="0"/>
          </a:endParaRPr>
        </a:p>
      </dgm:t>
    </dgm:pt>
    <dgm:pt modelId="{45297FE0-6501-0242-8ECF-089929B49304}" type="parTrans" cxnId="{9DBE00A0-215F-4C4C-8890-6424B2205485}">
      <dgm:prSet/>
      <dgm:spPr/>
      <dgm:t>
        <a:bodyPr/>
        <a:lstStyle/>
        <a:p>
          <a:endParaRPr lang="en-US"/>
        </a:p>
      </dgm:t>
    </dgm:pt>
    <dgm:pt modelId="{0236F7E0-6751-0440-A94B-5BEEB10C9078}" type="sibTrans" cxnId="{9DBE00A0-215F-4C4C-8890-6424B2205485}">
      <dgm:prSet/>
      <dgm:spPr/>
      <dgm:t>
        <a:bodyPr/>
        <a:lstStyle/>
        <a:p>
          <a:endParaRPr lang="en-US"/>
        </a:p>
      </dgm:t>
    </dgm:pt>
    <dgm:pt modelId="{08ABD0B3-6EB1-E34F-B34C-E6857480CF0E}">
      <dgm:prSet custT="1"/>
      <dgm:spPr/>
      <dgm:t>
        <a:bodyPr/>
        <a:lstStyle/>
        <a:p>
          <a:pPr algn="l"/>
          <a:r>
            <a:rPr lang="en-US" sz="2400" b="1" dirty="0">
              <a:latin typeface="Aptos" panose="020B0004020202020204" pitchFamily="34" charset="0"/>
            </a:rPr>
            <a:t>Caregiver present</a:t>
          </a:r>
          <a:endParaRPr lang="en-US" sz="2400" dirty="0">
            <a:latin typeface="Aptos" panose="020B0004020202020204" pitchFamily="34" charset="0"/>
          </a:endParaRPr>
        </a:p>
      </dgm:t>
    </dgm:pt>
    <dgm:pt modelId="{14DC93FB-C32A-324F-A9C5-0C4F5CF67E60}" type="parTrans" cxnId="{85E6C9A0-BBD5-E643-93F1-BCCFB0A5426A}">
      <dgm:prSet/>
      <dgm:spPr/>
      <dgm:t>
        <a:bodyPr/>
        <a:lstStyle/>
        <a:p>
          <a:endParaRPr lang="en-US"/>
        </a:p>
      </dgm:t>
    </dgm:pt>
    <dgm:pt modelId="{7A2704DF-90B3-C545-8D48-D9991B90D53F}" type="sibTrans" cxnId="{85E6C9A0-BBD5-E643-93F1-BCCFB0A5426A}">
      <dgm:prSet/>
      <dgm:spPr/>
      <dgm:t>
        <a:bodyPr/>
        <a:lstStyle/>
        <a:p>
          <a:endParaRPr lang="en-US"/>
        </a:p>
      </dgm:t>
    </dgm:pt>
    <dgm:pt modelId="{D9AFD99A-847F-404E-947C-01ACA76325C5}">
      <dgm:prSet custT="1"/>
      <dgm:spPr/>
      <dgm:t>
        <a:bodyPr/>
        <a:lstStyle/>
        <a:p>
          <a:pPr algn="l"/>
          <a:r>
            <a:rPr lang="en-US" sz="2400" b="1" dirty="0">
              <a:latin typeface="Aptos" panose="020B0004020202020204" pitchFamily="34" charset="0"/>
            </a:rPr>
            <a:t>Repetition of key points</a:t>
          </a:r>
          <a:endParaRPr lang="en-US" sz="2400" dirty="0">
            <a:latin typeface="Aptos" panose="020B0004020202020204" pitchFamily="34" charset="0"/>
          </a:endParaRPr>
        </a:p>
      </dgm:t>
    </dgm:pt>
    <dgm:pt modelId="{2B58B897-607B-D042-987E-78558A058B91}" type="parTrans" cxnId="{F42D2446-3E58-3843-AD6F-74DEFBA17B09}">
      <dgm:prSet/>
      <dgm:spPr/>
      <dgm:t>
        <a:bodyPr/>
        <a:lstStyle/>
        <a:p>
          <a:endParaRPr lang="en-US"/>
        </a:p>
      </dgm:t>
    </dgm:pt>
    <dgm:pt modelId="{EC908591-ED0D-0445-9BEC-413010DAF35D}" type="sibTrans" cxnId="{F42D2446-3E58-3843-AD6F-74DEFBA17B09}">
      <dgm:prSet/>
      <dgm:spPr/>
      <dgm:t>
        <a:bodyPr/>
        <a:lstStyle/>
        <a:p>
          <a:endParaRPr lang="en-US"/>
        </a:p>
      </dgm:t>
    </dgm:pt>
    <dgm:pt modelId="{EFF67980-D27C-DA4C-A531-9B9FC2097AE9}">
      <dgm:prSet custT="1"/>
      <dgm:spPr/>
      <dgm:t>
        <a:bodyPr/>
        <a:lstStyle/>
        <a:p>
          <a:pPr algn="l"/>
          <a:r>
            <a:rPr lang="en-US" sz="2400" b="1" dirty="0">
              <a:latin typeface="Aptos" panose="020B0004020202020204" pitchFamily="34" charset="0"/>
            </a:rPr>
            <a:t>Printed summary</a:t>
          </a:r>
          <a:endParaRPr lang="en-US" sz="2400" dirty="0">
            <a:latin typeface="Aptos" panose="020B0004020202020204" pitchFamily="34" charset="0"/>
          </a:endParaRPr>
        </a:p>
      </dgm:t>
    </dgm:pt>
    <dgm:pt modelId="{172EAA50-247B-2949-8842-C3F62D2BC45C}" type="parTrans" cxnId="{53CE595A-64D5-654E-B018-014FB8B1F084}">
      <dgm:prSet/>
      <dgm:spPr/>
      <dgm:t>
        <a:bodyPr/>
        <a:lstStyle/>
        <a:p>
          <a:endParaRPr lang="en-US"/>
        </a:p>
      </dgm:t>
    </dgm:pt>
    <dgm:pt modelId="{8EC64889-AF26-4543-ADBC-0739AA638736}" type="sibTrans" cxnId="{53CE595A-64D5-654E-B018-014FB8B1F084}">
      <dgm:prSet/>
      <dgm:spPr/>
      <dgm:t>
        <a:bodyPr/>
        <a:lstStyle/>
        <a:p>
          <a:endParaRPr lang="en-US"/>
        </a:p>
      </dgm:t>
    </dgm:pt>
    <dgm:pt modelId="{BBD398F4-1720-0B41-B825-3A616F3C5A3F}">
      <dgm:prSet custT="1"/>
      <dgm:spPr/>
      <dgm:t>
        <a:bodyPr/>
        <a:lstStyle/>
        <a:p>
          <a:pPr algn="l"/>
          <a:r>
            <a:rPr lang="en-US" sz="2400" b="1" dirty="0">
              <a:latin typeface="Aptos" panose="020B0004020202020204" pitchFamily="34" charset="0"/>
            </a:rPr>
            <a:t>Reminders about follow-up</a:t>
          </a:r>
          <a:endParaRPr lang="en-US" sz="2400" dirty="0">
            <a:latin typeface="Aptos" panose="020B0004020202020204" pitchFamily="34" charset="0"/>
          </a:endParaRPr>
        </a:p>
      </dgm:t>
    </dgm:pt>
    <dgm:pt modelId="{430F9C88-FA03-7E46-A97C-CF419C391247}" type="parTrans" cxnId="{D3E42CE9-407D-AD43-B825-F9EB9B2BE9BB}">
      <dgm:prSet/>
      <dgm:spPr/>
      <dgm:t>
        <a:bodyPr/>
        <a:lstStyle/>
        <a:p>
          <a:endParaRPr lang="en-US"/>
        </a:p>
      </dgm:t>
    </dgm:pt>
    <dgm:pt modelId="{5CA9E03A-4578-CB49-BFA8-4CB168CA2058}" type="sibTrans" cxnId="{D3E42CE9-407D-AD43-B825-F9EB9B2BE9BB}">
      <dgm:prSet/>
      <dgm:spPr/>
      <dgm:t>
        <a:bodyPr/>
        <a:lstStyle/>
        <a:p>
          <a:endParaRPr lang="en-US"/>
        </a:p>
      </dgm:t>
    </dgm:pt>
    <dgm:pt modelId="{31E1EF80-4260-854C-AE81-F94155D31C02}">
      <dgm:prSet custT="1"/>
      <dgm:spPr/>
      <dgm:t>
        <a:bodyPr/>
        <a:lstStyle/>
        <a:p>
          <a:pPr algn="l"/>
          <a:r>
            <a:rPr lang="en-US" sz="2400" b="1" dirty="0">
              <a:latin typeface="Aptos" panose="020B0004020202020204" pitchFamily="34" charset="0"/>
            </a:rPr>
            <a:t>Other additional support best practices</a:t>
          </a:r>
          <a:endParaRPr lang="en-US" sz="2400" dirty="0">
            <a:latin typeface="Aptos" panose="020B0004020202020204" pitchFamily="34" charset="0"/>
          </a:endParaRPr>
        </a:p>
      </dgm:t>
    </dgm:pt>
    <dgm:pt modelId="{531B3B40-18A0-D14D-8A93-2A4B347EFDFC}" type="parTrans" cxnId="{70A70AD2-CCED-1940-9B31-73F4FDE91CA3}">
      <dgm:prSet/>
      <dgm:spPr/>
      <dgm:t>
        <a:bodyPr/>
        <a:lstStyle/>
        <a:p>
          <a:endParaRPr lang="en-US"/>
        </a:p>
      </dgm:t>
    </dgm:pt>
    <dgm:pt modelId="{C306F1C5-D6FA-F948-966F-ECBF52A106FE}" type="sibTrans" cxnId="{70A70AD2-CCED-1940-9B31-73F4FDE91CA3}">
      <dgm:prSet/>
      <dgm:spPr/>
      <dgm:t>
        <a:bodyPr/>
        <a:lstStyle/>
        <a:p>
          <a:endParaRPr lang="en-US"/>
        </a:p>
      </dgm:t>
    </dgm:pt>
    <dgm:pt modelId="{0B02F8E6-CEB5-D04E-ADF3-EB3FD0287FEC}">
      <dgm:prSet custT="1"/>
      <dgm:spPr/>
      <dgm:t>
        <a:bodyPr/>
        <a:lstStyle/>
        <a:p>
          <a:pPr algn="l"/>
          <a:endParaRPr lang="en-US" sz="2400" dirty="0"/>
        </a:p>
      </dgm:t>
    </dgm:pt>
    <dgm:pt modelId="{9443BDA2-BA63-784C-842D-FBC4B67EACEE}" type="parTrans" cxnId="{66399B05-C9CC-DF4E-BA85-369837D0A88E}">
      <dgm:prSet/>
      <dgm:spPr/>
      <dgm:t>
        <a:bodyPr/>
        <a:lstStyle/>
        <a:p>
          <a:endParaRPr lang="en-US"/>
        </a:p>
      </dgm:t>
    </dgm:pt>
    <dgm:pt modelId="{4682C610-E3DD-9B41-B50A-2AC077B5EC8D}" type="sibTrans" cxnId="{66399B05-C9CC-DF4E-BA85-369837D0A88E}">
      <dgm:prSet/>
      <dgm:spPr/>
      <dgm:t>
        <a:bodyPr/>
        <a:lstStyle/>
        <a:p>
          <a:endParaRPr lang="en-US"/>
        </a:p>
      </dgm:t>
    </dgm:pt>
    <dgm:pt modelId="{78E84B01-B801-A04D-9C57-5F4DBC457E3C}" type="pres">
      <dgm:prSet presAssocID="{856FF522-68F8-3A4D-A195-97099F4C04CC}" presName="linear" presStyleCnt="0">
        <dgm:presLayoutVars>
          <dgm:dir/>
          <dgm:animLvl val="lvl"/>
          <dgm:resizeHandles val="exact"/>
        </dgm:presLayoutVars>
      </dgm:prSet>
      <dgm:spPr/>
    </dgm:pt>
    <dgm:pt modelId="{10DCF3B9-3E92-1849-903A-E9AA037CD667}" type="pres">
      <dgm:prSet presAssocID="{ED203CD6-BFA3-A349-8651-D55BB5A2EF13}" presName="parentLin" presStyleCnt="0"/>
      <dgm:spPr/>
    </dgm:pt>
    <dgm:pt modelId="{2D51C1AD-3387-1C46-A5C2-D9193AFE6544}" type="pres">
      <dgm:prSet presAssocID="{ED203CD6-BFA3-A349-8651-D55BB5A2EF13}" presName="parentLeftMargin" presStyleLbl="node1" presStyleIdx="0" presStyleCnt="1"/>
      <dgm:spPr/>
    </dgm:pt>
    <dgm:pt modelId="{15E24D64-D8BE-9042-AEFE-59F96EA28202}" type="pres">
      <dgm:prSet presAssocID="{ED203CD6-BFA3-A349-8651-D55BB5A2EF13}" presName="parentText" presStyleLbl="node1" presStyleIdx="0" presStyleCnt="1" custScaleX="200666" custScaleY="1013762" custLinFactX="218460" custLinFactY="-16144" custLinFactNeighborX="300000" custLinFactNeighborY="-100000">
        <dgm:presLayoutVars>
          <dgm:chMax val="0"/>
          <dgm:bulletEnabled val="1"/>
        </dgm:presLayoutVars>
      </dgm:prSet>
      <dgm:spPr/>
    </dgm:pt>
    <dgm:pt modelId="{E330590A-A27B-9445-8763-6C3526E31B4F}" type="pres">
      <dgm:prSet presAssocID="{ED203CD6-BFA3-A349-8651-D55BB5A2EF13}" presName="negativeSpace" presStyleCnt="0"/>
      <dgm:spPr/>
    </dgm:pt>
    <dgm:pt modelId="{6903E684-CE48-4648-9779-90071ED25060}" type="pres">
      <dgm:prSet presAssocID="{ED203CD6-BFA3-A349-8651-D55BB5A2EF13}" presName="childText" presStyleLbl="conFgAcc1" presStyleIdx="0" presStyleCnt="1" custScaleX="98050" custScaleY="194332" custLinFactY="-11448" custLinFactNeighborX="3939" custLinFactNeighborY="-100000">
        <dgm:presLayoutVars>
          <dgm:bulletEnabled val="1"/>
        </dgm:presLayoutVars>
      </dgm:prSet>
      <dgm:spPr/>
    </dgm:pt>
  </dgm:ptLst>
  <dgm:cxnLst>
    <dgm:cxn modelId="{66399B05-C9CC-DF4E-BA85-369837D0A88E}" srcId="{ED203CD6-BFA3-A349-8651-D55BB5A2EF13}" destId="{0B02F8E6-CEB5-D04E-ADF3-EB3FD0287FEC}" srcOrd="0" destOrd="0" parTransId="{9443BDA2-BA63-784C-842D-FBC4B67EACEE}" sibTransId="{4682C610-E3DD-9B41-B50A-2AC077B5EC8D}"/>
    <dgm:cxn modelId="{F9362D41-60C0-4749-9DE7-D87E9EA12975}" type="presOf" srcId="{D9AFD99A-847F-404E-947C-01ACA76325C5}" destId="{6903E684-CE48-4648-9779-90071ED25060}" srcOrd="0" destOrd="3" presId="urn:microsoft.com/office/officeart/2005/8/layout/list1"/>
    <dgm:cxn modelId="{F42D2446-3E58-3843-AD6F-74DEFBA17B09}" srcId="{ED203CD6-BFA3-A349-8651-D55BB5A2EF13}" destId="{D9AFD99A-847F-404E-947C-01ACA76325C5}" srcOrd="3" destOrd="0" parTransId="{2B58B897-607B-D042-987E-78558A058B91}" sibTransId="{EC908591-ED0D-0445-9BEC-413010DAF35D}"/>
    <dgm:cxn modelId="{CCFCAD47-DAB8-0D40-9D35-D77D44493516}" type="presOf" srcId="{856FF522-68F8-3A4D-A195-97099F4C04CC}" destId="{78E84B01-B801-A04D-9C57-5F4DBC457E3C}" srcOrd="0" destOrd="0" presId="urn:microsoft.com/office/officeart/2005/8/layout/list1"/>
    <dgm:cxn modelId="{1D2B474C-176F-FE4E-8E77-18A07E363138}" type="presOf" srcId="{ED203CD6-BFA3-A349-8651-D55BB5A2EF13}" destId="{2D51C1AD-3387-1C46-A5C2-D9193AFE6544}" srcOrd="0" destOrd="0" presId="urn:microsoft.com/office/officeart/2005/8/layout/list1"/>
    <dgm:cxn modelId="{01CC224D-841C-1642-92F0-D8341E6B5B7D}" type="presOf" srcId="{31E1EF80-4260-854C-AE81-F94155D31C02}" destId="{6903E684-CE48-4648-9779-90071ED25060}" srcOrd="0" destOrd="6" presId="urn:microsoft.com/office/officeart/2005/8/layout/list1"/>
    <dgm:cxn modelId="{C136F576-2AE8-CA43-95C0-3BD8933C5726}" srcId="{856FF522-68F8-3A4D-A195-97099F4C04CC}" destId="{ED203CD6-BFA3-A349-8651-D55BB5A2EF13}" srcOrd="0" destOrd="0" parTransId="{FC1EE5F0-82B1-7342-88CB-64B133982CE9}" sibTransId="{A77A10B2-D182-4F47-8B8E-380A379FCAAF}"/>
    <dgm:cxn modelId="{B9F2625A-F12A-9B4F-81E6-BC6877869B1C}" type="presOf" srcId="{660189C5-232A-B64F-820C-2DE290CCEE5F}" destId="{6903E684-CE48-4648-9779-90071ED25060}" srcOrd="0" destOrd="1" presId="urn:microsoft.com/office/officeart/2005/8/layout/list1"/>
    <dgm:cxn modelId="{53CE595A-64D5-654E-B018-014FB8B1F084}" srcId="{ED203CD6-BFA3-A349-8651-D55BB5A2EF13}" destId="{EFF67980-D27C-DA4C-A531-9B9FC2097AE9}" srcOrd="4" destOrd="0" parTransId="{172EAA50-247B-2949-8842-C3F62D2BC45C}" sibTransId="{8EC64889-AF26-4543-ADBC-0739AA638736}"/>
    <dgm:cxn modelId="{3E274E96-2259-2046-BEED-C6EAE21B7FC9}" type="presOf" srcId="{BBD398F4-1720-0B41-B825-3A616F3C5A3F}" destId="{6903E684-CE48-4648-9779-90071ED25060}" srcOrd="0" destOrd="5" presId="urn:microsoft.com/office/officeart/2005/8/layout/list1"/>
    <dgm:cxn modelId="{9DBE00A0-215F-4C4C-8890-6424B2205485}" srcId="{ED203CD6-BFA3-A349-8651-D55BB5A2EF13}" destId="{660189C5-232A-B64F-820C-2DE290CCEE5F}" srcOrd="1" destOrd="0" parTransId="{45297FE0-6501-0242-8ECF-089929B49304}" sibTransId="{0236F7E0-6751-0440-A94B-5BEEB10C9078}"/>
    <dgm:cxn modelId="{85E6C9A0-BBD5-E643-93F1-BCCFB0A5426A}" srcId="{ED203CD6-BFA3-A349-8651-D55BB5A2EF13}" destId="{08ABD0B3-6EB1-E34F-B34C-E6857480CF0E}" srcOrd="2" destOrd="0" parTransId="{14DC93FB-C32A-324F-A9C5-0C4F5CF67E60}" sibTransId="{7A2704DF-90B3-C545-8D48-D9991B90D53F}"/>
    <dgm:cxn modelId="{790F95C7-4FE0-7445-8146-9936585F4002}" type="presOf" srcId="{08ABD0B3-6EB1-E34F-B34C-E6857480CF0E}" destId="{6903E684-CE48-4648-9779-90071ED25060}" srcOrd="0" destOrd="2" presId="urn:microsoft.com/office/officeart/2005/8/layout/list1"/>
    <dgm:cxn modelId="{70A70AD2-CCED-1940-9B31-73F4FDE91CA3}" srcId="{ED203CD6-BFA3-A349-8651-D55BB5A2EF13}" destId="{31E1EF80-4260-854C-AE81-F94155D31C02}" srcOrd="6" destOrd="0" parTransId="{531B3B40-18A0-D14D-8A93-2A4B347EFDFC}" sibTransId="{C306F1C5-D6FA-F948-966F-ECBF52A106FE}"/>
    <dgm:cxn modelId="{A940A1D7-435D-7A4D-A62D-DE17CFB3C016}" type="presOf" srcId="{EFF67980-D27C-DA4C-A531-9B9FC2097AE9}" destId="{6903E684-CE48-4648-9779-90071ED25060}" srcOrd="0" destOrd="4" presId="urn:microsoft.com/office/officeart/2005/8/layout/list1"/>
    <dgm:cxn modelId="{D3E42CE9-407D-AD43-B825-F9EB9B2BE9BB}" srcId="{ED203CD6-BFA3-A349-8651-D55BB5A2EF13}" destId="{BBD398F4-1720-0B41-B825-3A616F3C5A3F}" srcOrd="5" destOrd="0" parTransId="{430F9C88-FA03-7E46-A97C-CF419C391247}" sibTransId="{5CA9E03A-4578-CB49-BFA8-4CB168CA2058}"/>
    <dgm:cxn modelId="{0F567EEB-CAF9-264A-B2D9-3C9F7A19FDD0}" type="presOf" srcId="{0B02F8E6-CEB5-D04E-ADF3-EB3FD0287FEC}" destId="{6903E684-CE48-4648-9779-90071ED25060}" srcOrd="0" destOrd="0" presId="urn:microsoft.com/office/officeart/2005/8/layout/list1"/>
    <dgm:cxn modelId="{57D308EF-622A-5A4B-AB33-A67C1AF862DF}" type="presOf" srcId="{ED203CD6-BFA3-A349-8651-D55BB5A2EF13}" destId="{15E24D64-D8BE-9042-AEFE-59F96EA28202}" srcOrd="1" destOrd="0" presId="urn:microsoft.com/office/officeart/2005/8/layout/list1"/>
    <dgm:cxn modelId="{C9FB65C8-4707-4541-8FD4-9FF754BF1CC3}" type="presParOf" srcId="{78E84B01-B801-A04D-9C57-5F4DBC457E3C}" destId="{10DCF3B9-3E92-1849-903A-E9AA037CD667}" srcOrd="0" destOrd="0" presId="urn:microsoft.com/office/officeart/2005/8/layout/list1"/>
    <dgm:cxn modelId="{525FAB6F-9FD4-7343-9A83-A6F4CC045996}" type="presParOf" srcId="{10DCF3B9-3E92-1849-903A-E9AA037CD667}" destId="{2D51C1AD-3387-1C46-A5C2-D9193AFE6544}" srcOrd="0" destOrd="0" presId="urn:microsoft.com/office/officeart/2005/8/layout/list1"/>
    <dgm:cxn modelId="{32A36712-4111-5B4F-9147-C33AE00D1AFC}" type="presParOf" srcId="{10DCF3B9-3E92-1849-903A-E9AA037CD667}" destId="{15E24D64-D8BE-9042-AEFE-59F96EA28202}" srcOrd="1" destOrd="0" presId="urn:microsoft.com/office/officeart/2005/8/layout/list1"/>
    <dgm:cxn modelId="{72A60BC9-F5F0-0049-99C9-A65419697424}" type="presParOf" srcId="{78E84B01-B801-A04D-9C57-5F4DBC457E3C}" destId="{E330590A-A27B-9445-8763-6C3526E31B4F}" srcOrd="1" destOrd="0" presId="urn:microsoft.com/office/officeart/2005/8/layout/list1"/>
    <dgm:cxn modelId="{54A549EE-236C-7B43-B819-FF043B5DB16B}" type="presParOf" srcId="{78E84B01-B801-A04D-9C57-5F4DBC457E3C}" destId="{6903E684-CE48-4648-9779-90071ED250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EE1505-8EA0-C649-8751-EEC2B446A0FD}"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61B466DA-80F9-B34E-B4A5-2F054976687A}">
      <dgm:prSet phldrT="[Text]" custT="1"/>
      <dgm:spPr/>
      <dgm:t>
        <a:bodyPr/>
        <a:lstStyle/>
        <a:p>
          <a:r>
            <a:rPr lang="en-US" sz="2800" b="1" dirty="0"/>
            <a:t>Short term impacts</a:t>
          </a:r>
        </a:p>
      </dgm:t>
    </dgm:pt>
    <dgm:pt modelId="{74861E47-2812-6540-BF9D-4D038136B16E}" type="parTrans" cxnId="{1A8B7BC6-AA7A-8F43-BBA3-08AB40F154C2}">
      <dgm:prSet/>
      <dgm:spPr/>
      <dgm:t>
        <a:bodyPr/>
        <a:lstStyle/>
        <a:p>
          <a:endParaRPr lang="en-US"/>
        </a:p>
      </dgm:t>
    </dgm:pt>
    <dgm:pt modelId="{BD7E7A78-87B0-5049-B614-3F660E56CAF3}" type="sibTrans" cxnId="{1A8B7BC6-AA7A-8F43-BBA3-08AB40F154C2}">
      <dgm:prSet/>
      <dgm:spPr/>
      <dgm:t>
        <a:bodyPr/>
        <a:lstStyle/>
        <a:p>
          <a:endParaRPr lang="en-US"/>
        </a:p>
      </dgm:t>
    </dgm:pt>
    <dgm:pt modelId="{E462B9F1-D3B0-A749-B4FF-33D23EAA53B3}">
      <dgm:prSet phldrT="[Text]" custT="1"/>
      <dgm:spPr/>
      <dgm:t>
        <a:bodyPr/>
        <a:lstStyle/>
        <a:p>
          <a:r>
            <a:rPr lang="en-US" sz="2400" b="0" dirty="0"/>
            <a:t>Increase appointment attendance</a:t>
          </a:r>
          <a:endParaRPr lang="en-US" sz="2400" dirty="0"/>
        </a:p>
      </dgm:t>
    </dgm:pt>
    <dgm:pt modelId="{9DDD035F-A27C-DD40-8311-5C8D50FDFACF}" type="parTrans" cxnId="{54F8360B-C5BD-B344-B591-60A396401666}">
      <dgm:prSet/>
      <dgm:spPr/>
      <dgm:t>
        <a:bodyPr/>
        <a:lstStyle/>
        <a:p>
          <a:endParaRPr lang="en-US"/>
        </a:p>
      </dgm:t>
    </dgm:pt>
    <dgm:pt modelId="{21FA03CC-9E5E-CA4F-B538-C378A266B0B2}" type="sibTrans" cxnId="{54F8360B-C5BD-B344-B591-60A396401666}">
      <dgm:prSet/>
      <dgm:spPr/>
      <dgm:t>
        <a:bodyPr/>
        <a:lstStyle/>
        <a:p>
          <a:endParaRPr lang="en-US"/>
        </a:p>
      </dgm:t>
    </dgm:pt>
    <dgm:pt modelId="{23E19C5B-C3CD-7D44-9AE7-287160BABEF1}">
      <dgm:prSet phldrT="[Text]" custT="1"/>
      <dgm:spPr/>
      <dgm:t>
        <a:bodyPr/>
        <a:lstStyle/>
        <a:p>
          <a:r>
            <a:rPr lang="en-US" sz="2800" b="1" dirty="0"/>
            <a:t>Long term impacts</a:t>
          </a:r>
          <a:endParaRPr lang="en-US" sz="2800" dirty="0"/>
        </a:p>
      </dgm:t>
    </dgm:pt>
    <dgm:pt modelId="{37C0E9FF-56A5-D443-B797-6DE211CE24B7}" type="parTrans" cxnId="{F0FF41E0-5C33-CA43-8787-FB3ACBB78E53}">
      <dgm:prSet/>
      <dgm:spPr/>
      <dgm:t>
        <a:bodyPr/>
        <a:lstStyle/>
        <a:p>
          <a:endParaRPr lang="en-US"/>
        </a:p>
      </dgm:t>
    </dgm:pt>
    <dgm:pt modelId="{F73A98B8-C371-9D45-A572-B21272478685}" type="sibTrans" cxnId="{F0FF41E0-5C33-CA43-8787-FB3ACBB78E53}">
      <dgm:prSet/>
      <dgm:spPr/>
      <dgm:t>
        <a:bodyPr/>
        <a:lstStyle/>
        <a:p>
          <a:endParaRPr lang="en-US"/>
        </a:p>
      </dgm:t>
    </dgm:pt>
    <dgm:pt modelId="{9DFADA52-C627-184B-8BC0-ADC406113EBE}">
      <dgm:prSet custT="1"/>
      <dgm:spPr/>
      <dgm:t>
        <a:bodyPr/>
        <a:lstStyle/>
        <a:p>
          <a:r>
            <a:rPr lang="en-US" sz="2400" b="0"/>
            <a:t>More accurate exam</a:t>
          </a:r>
          <a:endParaRPr lang="en-US" sz="2400" dirty="0"/>
        </a:p>
      </dgm:t>
    </dgm:pt>
    <dgm:pt modelId="{C2AC40B5-D1D6-114F-977D-5436143A56A6}" type="parTrans" cxnId="{66047C91-0A6B-AA47-8DDD-DA1EFA2B248E}">
      <dgm:prSet/>
      <dgm:spPr/>
      <dgm:t>
        <a:bodyPr/>
        <a:lstStyle/>
        <a:p>
          <a:endParaRPr lang="en-US"/>
        </a:p>
      </dgm:t>
    </dgm:pt>
    <dgm:pt modelId="{DB7F6401-D9C9-6549-8717-D1490966795C}" type="sibTrans" cxnId="{66047C91-0A6B-AA47-8DDD-DA1EFA2B248E}">
      <dgm:prSet/>
      <dgm:spPr/>
      <dgm:t>
        <a:bodyPr/>
        <a:lstStyle/>
        <a:p>
          <a:endParaRPr lang="en-US"/>
        </a:p>
      </dgm:t>
    </dgm:pt>
    <dgm:pt modelId="{F0CD6AC3-4882-104B-92A2-9E21CBA4C61B}">
      <dgm:prSet custT="1"/>
      <dgm:spPr/>
      <dgm:t>
        <a:bodyPr/>
        <a:lstStyle/>
        <a:p>
          <a:r>
            <a:rPr lang="en-US" sz="2400" b="0"/>
            <a:t>Better informed health care decision making </a:t>
          </a:r>
          <a:endParaRPr lang="en-US" sz="2400" dirty="0"/>
        </a:p>
      </dgm:t>
    </dgm:pt>
    <dgm:pt modelId="{6F50B97B-3791-AE40-992B-25EBBBE33BBC}" type="parTrans" cxnId="{B0E8F608-D9C2-074D-8D7D-7CD2039D2251}">
      <dgm:prSet/>
      <dgm:spPr/>
      <dgm:t>
        <a:bodyPr/>
        <a:lstStyle/>
        <a:p>
          <a:endParaRPr lang="en-US"/>
        </a:p>
      </dgm:t>
    </dgm:pt>
    <dgm:pt modelId="{F67A8614-305B-DD49-806A-BEB0015845D3}" type="sibTrans" cxnId="{B0E8F608-D9C2-074D-8D7D-7CD2039D2251}">
      <dgm:prSet/>
      <dgm:spPr/>
      <dgm:t>
        <a:bodyPr/>
        <a:lstStyle/>
        <a:p>
          <a:endParaRPr lang="en-US"/>
        </a:p>
      </dgm:t>
    </dgm:pt>
    <dgm:pt modelId="{5EF09F96-A0C9-A24B-A597-3B8A94C46CB1}">
      <dgm:prSet custT="1"/>
      <dgm:spPr/>
      <dgm:t>
        <a:bodyPr/>
        <a:lstStyle/>
        <a:p>
          <a:r>
            <a:rPr lang="en-US" sz="2400" b="0" dirty="0"/>
            <a:t>Improve communication of recommended treatment plan </a:t>
          </a:r>
          <a:endParaRPr lang="en-US" sz="2400" dirty="0"/>
        </a:p>
      </dgm:t>
    </dgm:pt>
    <dgm:pt modelId="{2F09D2F3-9830-2842-978E-630AF15F12EE}" type="parTrans" cxnId="{E9000B50-D04E-7D43-96E1-FFFD973A9861}">
      <dgm:prSet/>
      <dgm:spPr/>
      <dgm:t>
        <a:bodyPr/>
        <a:lstStyle/>
        <a:p>
          <a:endParaRPr lang="en-US"/>
        </a:p>
      </dgm:t>
    </dgm:pt>
    <dgm:pt modelId="{33EAB4C4-3503-084C-8665-632421BBB85F}" type="sibTrans" cxnId="{E9000B50-D04E-7D43-96E1-FFFD973A9861}">
      <dgm:prSet/>
      <dgm:spPr/>
      <dgm:t>
        <a:bodyPr/>
        <a:lstStyle/>
        <a:p>
          <a:endParaRPr lang="en-US"/>
        </a:p>
      </dgm:t>
    </dgm:pt>
    <dgm:pt modelId="{8BA827DD-E8AC-D14A-9069-9F4E56C62D22}">
      <dgm:prSet custT="1"/>
      <dgm:spPr/>
      <dgm:t>
        <a:bodyPr/>
        <a:lstStyle/>
        <a:p>
          <a:r>
            <a:rPr lang="en-US" sz="2400"/>
            <a:t>Facilitate follow up</a:t>
          </a:r>
          <a:endParaRPr lang="en-US" sz="2400" dirty="0"/>
        </a:p>
      </dgm:t>
    </dgm:pt>
    <dgm:pt modelId="{E600FCA6-C096-1C4D-ABB9-DD42AC0D7B91}" type="parTrans" cxnId="{02DCA5E7-0000-B84C-999D-2C5F7DC3BC68}">
      <dgm:prSet/>
      <dgm:spPr/>
      <dgm:t>
        <a:bodyPr/>
        <a:lstStyle/>
        <a:p>
          <a:endParaRPr lang="en-US"/>
        </a:p>
      </dgm:t>
    </dgm:pt>
    <dgm:pt modelId="{C949E2B0-039D-2548-8902-65A3B9988925}" type="sibTrans" cxnId="{02DCA5E7-0000-B84C-999D-2C5F7DC3BC68}">
      <dgm:prSet/>
      <dgm:spPr/>
      <dgm:t>
        <a:bodyPr/>
        <a:lstStyle/>
        <a:p>
          <a:endParaRPr lang="en-US"/>
        </a:p>
      </dgm:t>
    </dgm:pt>
    <dgm:pt modelId="{EDA37B63-95FC-8249-AE80-868B11AA4F1C}">
      <dgm:prSet custT="1"/>
      <dgm:spPr/>
      <dgm:t>
        <a:bodyPr/>
        <a:lstStyle/>
        <a:p>
          <a:r>
            <a:rPr lang="en-US" sz="2400" b="0"/>
            <a:t>Better managed healthcare</a:t>
          </a:r>
          <a:endParaRPr lang="en-US" sz="2400" dirty="0"/>
        </a:p>
      </dgm:t>
    </dgm:pt>
    <dgm:pt modelId="{EC7F7189-A480-574C-A5C2-541DA05E65D1}" type="parTrans" cxnId="{AEA60EB4-05D7-D845-8B36-B51E83368A77}">
      <dgm:prSet/>
      <dgm:spPr/>
      <dgm:t>
        <a:bodyPr/>
        <a:lstStyle/>
        <a:p>
          <a:endParaRPr lang="en-US"/>
        </a:p>
      </dgm:t>
    </dgm:pt>
    <dgm:pt modelId="{13BF46DC-441E-6242-9C89-717C4861AB10}" type="sibTrans" cxnId="{AEA60EB4-05D7-D845-8B36-B51E83368A77}">
      <dgm:prSet/>
      <dgm:spPr/>
      <dgm:t>
        <a:bodyPr/>
        <a:lstStyle/>
        <a:p>
          <a:endParaRPr lang="en-US"/>
        </a:p>
      </dgm:t>
    </dgm:pt>
    <dgm:pt modelId="{5D8FFF1E-00A0-834D-B7D2-DF1115333E03}">
      <dgm:prSet custT="1"/>
      <dgm:spPr/>
      <dgm:t>
        <a:bodyPr/>
        <a:lstStyle/>
        <a:p>
          <a:r>
            <a:rPr lang="en-US" sz="2400" b="0" dirty="0"/>
            <a:t>Reduced morbidity and mortality</a:t>
          </a:r>
          <a:endParaRPr lang="en-US" sz="2400" dirty="0"/>
        </a:p>
      </dgm:t>
    </dgm:pt>
    <dgm:pt modelId="{5A75734A-6C4F-6A42-AF59-231A8001F8BA}" type="parTrans" cxnId="{54F562BD-3764-BA47-9C77-5C2BCECED4C9}">
      <dgm:prSet/>
      <dgm:spPr/>
      <dgm:t>
        <a:bodyPr/>
        <a:lstStyle/>
        <a:p>
          <a:endParaRPr lang="en-US"/>
        </a:p>
      </dgm:t>
    </dgm:pt>
    <dgm:pt modelId="{8A1B4537-9FC4-074D-9943-7F7EE62CBBBE}" type="sibTrans" cxnId="{54F562BD-3764-BA47-9C77-5C2BCECED4C9}">
      <dgm:prSet/>
      <dgm:spPr/>
      <dgm:t>
        <a:bodyPr/>
        <a:lstStyle/>
        <a:p>
          <a:endParaRPr lang="en-US"/>
        </a:p>
      </dgm:t>
    </dgm:pt>
    <dgm:pt modelId="{68AD4FC4-C194-DF43-8507-4BE498002612}">
      <dgm:prSet phldrT="[Text]" custT="1"/>
      <dgm:spPr/>
      <dgm:t>
        <a:bodyPr/>
        <a:lstStyle/>
        <a:p>
          <a:endParaRPr lang="en-US" sz="2400" dirty="0">
            <a:solidFill>
              <a:schemeClr val="tx1"/>
            </a:solidFill>
          </a:endParaRPr>
        </a:p>
      </dgm:t>
    </dgm:pt>
    <dgm:pt modelId="{B7220B3E-7C01-154C-9AF1-3237821C187B}" type="parTrans" cxnId="{D81FAA60-146F-2245-86A7-554B2D64B80B}">
      <dgm:prSet/>
      <dgm:spPr/>
      <dgm:t>
        <a:bodyPr/>
        <a:lstStyle/>
        <a:p>
          <a:endParaRPr lang="en-US"/>
        </a:p>
      </dgm:t>
    </dgm:pt>
    <dgm:pt modelId="{75608820-21AA-C240-B911-0FCEDF5EC473}" type="sibTrans" cxnId="{D81FAA60-146F-2245-86A7-554B2D64B80B}">
      <dgm:prSet/>
      <dgm:spPr/>
      <dgm:t>
        <a:bodyPr/>
        <a:lstStyle/>
        <a:p>
          <a:endParaRPr lang="en-US"/>
        </a:p>
      </dgm:t>
    </dgm:pt>
    <dgm:pt modelId="{95665507-1283-E94C-B98C-5FB75F7755D6}">
      <dgm:prSet phldrT="[Text]" custT="1"/>
      <dgm:spPr/>
      <dgm:t>
        <a:bodyPr/>
        <a:lstStyle/>
        <a:p>
          <a:endParaRPr lang="en-US" sz="800" dirty="0">
            <a:solidFill>
              <a:schemeClr val="tx1"/>
            </a:solidFill>
          </a:endParaRPr>
        </a:p>
      </dgm:t>
    </dgm:pt>
    <dgm:pt modelId="{2B8B4801-667F-164E-B9DC-6D2B0EC7DD11}" type="parTrans" cxnId="{D348B079-064C-C94C-96D7-7EBD8D529215}">
      <dgm:prSet/>
      <dgm:spPr/>
      <dgm:t>
        <a:bodyPr/>
        <a:lstStyle/>
        <a:p>
          <a:endParaRPr lang="en-US"/>
        </a:p>
      </dgm:t>
    </dgm:pt>
    <dgm:pt modelId="{D9774FF0-B73C-2F4D-93D5-5FD9657712DB}" type="sibTrans" cxnId="{D348B079-064C-C94C-96D7-7EBD8D529215}">
      <dgm:prSet/>
      <dgm:spPr/>
      <dgm:t>
        <a:bodyPr/>
        <a:lstStyle/>
        <a:p>
          <a:endParaRPr lang="en-US"/>
        </a:p>
      </dgm:t>
    </dgm:pt>
    <dgm:pt modelId="{C806AFEE-7933-3345-A0B8-F99A60880FA7}">
      <dgm:prSet phldrT="[Text]" custT="1"/>
      <dgm:spPr/>
      <dgm:t>
        <a:bodyPr/>
        <a:lstStyle/>
        <a:p>
          <a:endParaRPr lang="en-US" sz="2400" dirty="0"/>
        </a:p>
      </dgm:t>
    </dgm:pt>
    <dgm:pt modelId="{40BD25E7-ABBA-3945-BE91-926A2AECC35A}" type="parTrans" cxnId="{A51EF209-2A7A-9149-BA2B-A49487D862A7}">
      <dgm:prSet/>
      <dgm:spPr/>
      <dgm:t>
        <a:bodyPr/>
        <a:lstStyle/>
        <a:p>
          <a:endParaRPr lang="en-US"/>
        </a:p>
      </dgm:t>
    </dgm:pt>
    <dgm:pt modelId="{548EE961-F790-B04B-BFE3-706490D7A7CB}" type="sibTrans" cxnId="{A51EF209-2A7A-9149-BA2B-A49487D862A7}">
      <dgm:prSet/>
      <dgm:spPr/>
      <dgm:t>
        <a:bodyPr/>
        <a:lstStyle/>
        <a:p>
          <a:endParaRPr lang="en-US"/>
        </a:p>
      </dgm:t>
    </dgm:pt>
    <dgm:pt modelId="{7D7B012B-BE8C-3C44-8B2B-7250E9F42D6B}">
      <dgm:prSet phldrT="[Text]" custT="1"/>
      <dgm:spPr/>
      <dgm:t>
        <a:bodyPr/>
        <a:lstStyle/>
        <a:p>
          <a:r>
            <a:rPr lang="en-US" sz="2400" b="0" dirty="0"/>
            <a:t>Increased adherence</a:t>
          </a:r>
          <a:endParaRPr lang="en-US" sz="2400" dirty="0"/>
        </a:p>
      </dgm:t>
    </dgm:pt>
    <dgm:pt modelId="{D3583E30-00AA-084D-B64E-3491DE5A89D3}" type="sibTrans" cxnId="{1B6C7CF4-293E-4748-95D8-CFDF73E42C00}">
      <dgm:prSet/>
      <dgm:spPr/>
      <dgm:t>
        <a:bodyPr/>
        <a:lstStyle/>
        <a:p>
          <a:endParaRPr lang="en-US"/>
        </a:p>
      </dgm:t>
    </dgm:pt>
    <dgm:pt modelId="{CB11862D-8A45-B642-8DCC-B18255204E2F}" type="parTrans" cxnId="{1B6C7CF4-293E-4748-95D8-CFDF73E42C00}">
      <dgm:prSet/>
      <dgm:spPr/>
      <dgm:t>
        <a:bodyPr/>
        <a:lstStyle/>
        <a:p>
          <a:endParaRPr lang="en-US"/>
        </a:p>
      </dgm:t>
    </dgm:pt>
    <dgm:pt modelId="{AEF922AC-2F84-9542-9F39-D928590814BE}" type="pres">
      <dgm:prSet presAssocID="{CCEE1505-8EA0-C649-8751-EEC2B446A0FD}" presName="linear" presStyleCnt="0">
        <dgm:presLayoutVars>
          <dgm:animLvl val="lvl"/>
          <dgm:resizeHandles val="exact"/>
        </dgm:presLayoutVars>
      </dgm:prSet>
      <dgm:spPr/>
    </dgm:pt>
    <dgm:pt modelId="{24DC39DB-9F10-2F4C-9747-883FEC2965B8}" type="pres">
      <dgm:prSet presAssocID="{61B466DA-80F9-B34E-B4A5-2F054976687A}" presName="parentText" presStyleLbl="node1" presStyleIdx="0" presStyleCnt="2" custScaleX="87063" custScaleY="89339" custLinFactNeighborX="-13898" custLinFactNeighborY="-7921">
        <dgm:presLayoutVars>
          <dgm:chMax val="0"/>
          <dgm:bulletEnabled val="1"/>
        </dgm:presLayoutVars>
      </dgm:prSet>
      <dgm:spPr/>
    </dgm:pt>
    <dgm:pt modelId="{0394A937-AE56-8848-9D3F-C6EEB4B0457D}" type="pres">
      <dgm:prSet presAssocID="{61B466DA-80F9-B34E-B4A5-2F054976687A}" presName="childText" presStyleLbl="revTx" presStyleIdx="0" presStyleCnt="2">
        <dgm:presLayoutVars>
          <dgm:bulletEnabled val="1"/>
        </dgm:presLayoutVars>
      </dgm:prSet>
      <dgm:spPr/>
    </dgm:pt>
    <dgm:pt modelId="{5D5525E5-6954-314F-A5DB-957C82D4EA74}" type="pres">
      <dgm:prSet presAssocID="{23E19C5B-C3CD-7D44-9AE7-287160BABEF1}" presName="parentText" presStyleLbl="node1" presStyleIdx="1" presStyleCnt="2" custScaleX="87063" custLinFactNeighborX="-11413" custLinFactNeighborY="63097">
        <dgm:presLayoutVars>
          <dgm:chMax val="0"/>
          <dgm:bulletEnabled val="1"/>
        </dgm:presLayoutVars>
      </dgm:prSet>
      <dgm:spPr/>
    </dgm:pt>
    <dgm:pt modelId="{D4647BDA-5572-B445-A162-9022FE92F624}" type="pres">
      <dgm:prSet presAssocID="{23E19C5B-C3CD-7D44-9AE7-287160BABEF1}" presName="childText" presStyleLbl="revTx" presStyleIdx="1" presStyleCnt="2" custScaleY="151088" custLinFactNeighborY="20560">
        <dgm:presLayoutVars>
          <dgm:bulletEnabled val="1"/>
        </dgm:presLayoutVars>
      </dgm:prSet>
      <dgm:spPr/>
    </dgm:pt>
  </dgm:ptLst>
  <dgm:cxnLst>
    <dgm:cxn modelId="{33FC5B06-7E8B-6142-B982-6EF690A3111F}" type="presOf" srcId="{5D8FFF1E-00A0-834D-B7D2-DF1115333E03}" destId="{D4647BDA-5572-B445-A162-9022FE92F624}" srcOrd="0" destOrd="5" presId="urn:microsoft.com/office/officeart/2005/8/layout/vList2"/>
    <dgm:cxn modelId="{F966C607-AEF4-DA40-8FFF-34212A90BAF7}" type="presOf" srcId="{8BA827DD-E8AC-D14A-9069-9F4E56C62D22}" destId="{0394A937-AE56-8848-9D3F-C6EEB4B0457D}" srcOrd="0" destOrd="4" presId="urn:microsoft.com/office/officeart/2005/8/layout/vList2"/>
    <dgm:cxn modelId="{B0E8F608-D9C2-074D-8D7D-7CD2039D2251}" srcId="{61B466DA-80F9-B34E-B4A5-2F054976687A}" destId="{F0CD6AC3-4882-104B-92A2-9E21CBA4C61B}" srcOrd="2" destOrd="0" parTransId="{6F50B97B-3791-AE40-992B-25EBBBE33BBC}" sibTransId="{F67A8614-305B-DD49-806A-BEB0015845D3}"/>
    <dgm:cxn modelId="{A51EF209-2A7A-9149-BA2B-A49487D862A7}" srcId="{23E19C5B-C3CD-7D44-9AE7-287160BABEF1}" destId="{C806AFEE-7933-3345-A0B8-F99A60880FA7}" srcOrd="2" destOrd="0" parTransId="{40BD25E7-ABBA-3945-BE91-926A2AECC35A}" sibTransId="{548EE961-F790-B04B-BFE3-706490D7A7CB}"/>
    <dgm:cxn modelId="{54F8360B-C5BD-B344-B591-60A396401666}" srcId="{61B466DA-80F9-B34E-B4A5-2F054976687A}" destId="{E462B9F1-D3B0-A749-B4FF-33D23EAA53B3}" srcOrd="0" destOrd="0" parTransId="{9DDD035F-A27C-DD40-8311-5C8D50FDFACF}" sibTransId="{21FA03CC-9E5E-CA4F-B538-C378A266B0B2}"/>
    <dgm:cxn modelId="{62850D35-175D-D348-BC53-D10D485BB63B}" type="presOf" srcId="{95665507-1283-E94C-B98C-5FB75F7755D6}" destId="{D4647BDA-5572-B445-A162-9022FE92F624}" srcOrd="0" destOrd="1" presId="urn:microsoft.com/office/officeart/2005/8/layout/vList2"/>
    <dgm:cxn modelId="{D81FAA60-146F-2245-86A7-554B2D64B80B}" srcId="{23E19C5B-C3CD-7D44-9AE7-287160BABEF1}" destId="{68AD4FC4-C194-DF43-8507-4BE498002612}" srcOrd="0" destOrd="0" parTransId="{B7220B3E-7C01-154C-9AF1-3237821C187B}" sibTransId="{75608820-21AA-C240-B911-0FCEDF5EC473}"/>
    <dgm:cxn modelId="{365FC66D-CB58-6F42-BF56-D2D01C49DA62}" type="presOf" srcId="{E462B9F1-D3B0-A749-B4FF-33D23EAA53B3}" destId="{0394A937-AE56-8848-9D3F-C6EEB4B0457D}" srcOrd="0" destOrd="0" presId="urn:microsoft.com/office/officeart/2005/8/layout/vList2"/>
    <dgm:cxn modelId="{E9000B50-D04E-7D43-96E1-FFFD973A9861}" srcId="{61B466DA-80F9-B34E-B4A5-2F054976687A}" destId="{5EF09F96-A0C9-A24B-A597-3B8A94C46CB1}" srcOrd="3" destOrd="0" parTransId="{2F09D2F3-9830-2842-978E-630AF15F12EE}" sibTransId="{33EAB4C4-3503-084C-8665-632421BBB85F}"/>
    <dgm:cxn modelId="{D348B079-064C-C94C-96D7-7EBD8D529215}" srcId="{23E19C5B-C3CD-7D44-9AE7-287160BABEF1}" destId="{95665507-1283-E94C-B98C-5FB75F7755D6}" srcOrd="1" destOrd="0" parTransId="{2B8B4801-667F-164E-B9DC-6D2B0EC7DD11}" sibTransId="{D9774FF0-B73C-2F4D-93D5-5FD9657712DB}"/>
    <dgm:cxn modelId="{CEF53686-BF83-8142-8EC5-97B98E902885}" type="presOf" srcId="{23E19C5B-C3CD-7D44-9AE7-287160BABEF1}" destId="{5D5525E5-6954-314F-A5DB-957C82D4EA74}" srcOrd="0" destOrd="0" presId="urn:microsoft.com/office/officeart/2005/8/layout/vList2"/>
    <dgm:cxn modelId="{F0134F86-B579-0349-A9EE-1BEDD398E80F}" type="presOf" srcId="{5EF09F96-A0C9-A24B-A597-3B8A94C46CB1}" destId="{0394A937-AE56-8848-9D3F-C6EEB4B0457D}" srcOrd="0" destOrd="3" presId="urn:microsoft.com/office/officeart/2005/8/layout/vList2"/>
    <dgm:cxn modelId="{66047C91-0A6B-AA47-8DDD-DA1EFA2B248E}" srcId="{61B466DA-80F9-B34E-B4A5-2F054976687A}" destId="{9DFADA52-C627-184B-8BC0-ADC406113EBE}" srcOrd="1" destOrd="0" parTransId="{C2AC40B5-D1D6-114F-977D-5436143A56A6}" sibTransId="{DB7F6401-D9C9-6549-8717-D1490966795C}"/>
    <dgm:cxn modelId="{5D92359A-7D54-5F44-A2D8-7C12293A3705}" type="presOf" srcId="{C806AFEE-7933-3345-A0B8-F99A60880FA7}" destId="{D4647BDA-5572-B445-A162-9022FE92F624}" srcOrd="0" destOrd="2" presId="urn:microsoft.com/office/officeart/2005/8/layout/vList2"/>
    <dgm:cxn modelId="{27B703A0-466E-5E4F-89D7-4933AAF8C56C}" type="presOf" srcId="{EDA37B63-95FC-8249-AE80-868B11AA4F1C}" destId="{D4647BDA-5572-B445-A162-9022FE92F624}" srcOrd="0" destOrd="4" presId="urn:microsoft.com/office/officeart/2005/8/layout/vList2"/>
    <dgm:cxn modelId="{9C52FBA1-8EC4-6C4D-8D25-9389B9E0F1CA}" type="presOf" srcId="{61B466DA-80F9-B34E-B4A5-2F054976687A}" destId="{24DC39DB-9F10-2F4C-9747-883FEC2965B8}" srcOrd="0" destOrd="0" presId="urn:microsoft.com/office/officeart/2005/8/layout/vList2"/>
    <dgm:cxn modelId="{913FB1A5-DE28-6F4D-B349-9DC6F6CA256D}" type="presOf" srcId="{9DFADA52-C627-184B-8BC0-ADC406113EBE}" destId="{0394A937-AE56-8848-9D3F-C6EEB4B0457D}" srcOrd="0" destOrd="1" presId="urn:microsoft.com/office/officeart/2005/8/layout/vList2"/>
    <dgm:cxn modelId="{B686E4AF-330D-2046-BCC2-317E46D5AF65}" type="presOf" srcId="{F0CD6AC3-4882-104B-92A2-9E21CBA4C61B}" destId="{0394A937-AE56-8848-9D3F-C6EEB4B0457D}" srcOrd="0" destOrd="2" presId="urn:microsoft.com/office/officeart/2005/8/layout/vList2"/>
    <dgm:cxn modelId="{AEA60EB4-05D7-D845-8B36-B51E83368A77}" srcId="{23E19C5B-C3CD-7D44-9AE7-287160BABEF1}" destId="{EDA37B63-95FC-8249-AE80-868B11AA4F1C}" srcOrd="4" destOrd="0" parTransId="{EC7F7189-A480-574C-A5C2-541DA05E65D1}" sibTransId="{13BF46DC-441E-6242-9C89-717C4861AB10}"/>
    <dgm:cxn modelId="{7E8323B4-824E-1F4B-8786-9EF1133AB54F}" type="presOf" srcId="{7D7B012B-BE8C-3C44-8B2B-7250E9F42D6B}" destId="{D4647BDA-5572-B445-A162-9022FE92F624}" srcOrd="0" destOrd="3" presId="urn:microsoft.com/office/officeart/2005/8/layout/vList2"/>
    <dgm:cxn modelId="{54F562BD-3764-BA47-9C77-5C2BCECED4C9}" srcId="{23E19C5B-C3CD-7D44-9AE7-287160BABEF1}" destId="{5D8FFF1E-00A0-834D-B7D2-DF1115333E03}" srcOrd="5" destOrd="0" parTransId="{5A75734A-6C4F-6A42-AF59-231A8001F8BA}" sibTransId="{8A1B4537-9FC4-074D-9943-7F7EE62CBBBE}"/>
    <dgm:cxn modelId="{1A8B7BC6-AA7A-8F43-BBA3-08AB40F154C2}" srcId="{CCEE1505-8EA0-C649-8751-EEC2B446A0FD}" destId="{61B466DA-80F9-B34E-B4A5-2F054976687A}" srcOrd="0" destOrd="0" parTransId="{74861E47-2812-6540-BF9D-4D038136B16E}" sibTransId="{BD7E7A78-87B0-5049-B614-3F660E56CAF3}"/>
    <dgm:cxn modelId="{117C0BD1-CAC2-B540-87B9-88FE38FF20B9}" type="presOf" srcId="{CCEE1505-8EA0-C649-8751-EEC2B446A0FD}" destId="{AEF922AC-2F84-9542-9F39-D928590814BE}" srcOrd="0" destOrd="0" presId="urn:microsoft.com/office/officeart/2005/8/layout/vList2"/>
    <dgm:cxn modelId="{F0FF41E0-5C33-CA43-8787-FB3ACBB78E53}" srcId="{CCEE1505-8EA0-C649-8751-EEC2B446A0FD}" destId="{23E19C5B-C3CD-7D44-9AE7-287160BABEF1}" srcOrd="1" destOrd="0" parTransId="{37C0E9FF-56A5-D443-B797-6DE211CE24B7}" sibTransId="{F73A98B8-C371-9D45-A572-B21272478685}"/>
    <dgm:cxn modelId="{02DCA5E7-0000-B84C-999D-2C5F7DC3BC68}" srcId="{61B466DA-80F9-B34E-B4A5-2F054976687A}" destId="{8BA827DD-E8AC-D14A-9069-9F4E56C62D22}" srcOrd="4" destOrd="0" parTransId="{E600FCA6-C096-1C4D-ABB9-DD42AC0D7B91}" sibTransId="{C949E2B0-039D-2548-8902-65A3B9988925}"/>
    <dgm:cxn modelId="{DA7188ED-92F7-F24A-83B2-1143DE15D59B}" type="presOf" srcId="{68AD4FC4-C194-DF43-8507-4BE498002612}" destId="{D4647BDA-5572-B445-A162-9022FE92F624}" srcOrd="0" destOrd="0" presId="urn:microsoft.com/office/officeart/2005/8/layout/vList2"/>
    <dgm:cxn modelId="{1B6C7CF4-293E-4748-95D8-CFDF73E42C00}" srcId="{23E19C5B-C3CD-7D44-9AE7-287160BABEF1}" destId="{7D7B012B-BE8C-3C44-8B2B-7250E9F42D6B}" srcOrd="3" destOrd="0" parTransId="{CB11862D-8A45-B642-8DCC-B18255204E2F}" sibTransId="{D3583E30-00AA-084D-B64E-3491DE5A89D3}"/>
    <dgm:cxn modelId="{B957E7CF-5568-764B-BC86-839F80CDC325}" type="presParOf" srcId="{AEF922AC-2F84-9542-9F39-D928590814BE}" destId="{24DC39DB-9F10-2F4C-9747-883FEC2965B8}" srcOrd="0" destOrd="0" presId="urn:microsoft.com/office/officeart/2005/8/layout/vList2"/>
    <dgm:cxn modelId="{9E99207C-2831-1C45-B533-66CB67F6DA42}" type="presParOf" srcId="{AEF922AC-2F84-9542-9F39-D928590814BE}" destId="{0394A937-AE56-8848-9D3F-C6EEB4B0457D}" srcOrd="1" destOrd="0" presId="urn:microsoft.com/office/officeart/2005/8/layout/vList2"/>
    <dgm:cxn modelId="{0C45956A-89C8-8648-99EE-C02DB97A34A1}" type="presParOf" srcId="{AEF922AC-2F84-9542-9F39-D928590814BE}" destId="{5D5525E5-6954-314F-A5DB-957C82D4EA74}" srcOrd="2" destOrd="0" presId="urn:microsoft.com/office/officeart/2005/8/layout/vList2"/>
    <dgm:cxn modelId="{1EF9A4EE-5077-0E4F-988A-42925683EC4C}" type="presParOf" srcId="{AEF922AC-2F84-9542-9F39-D928590814BE}" destId="{D4647BDA-5572-B445-A162-9022FE92F62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89" y="650199"/>
          <a:ext cx="5030086" cy="3018051"/>
        </a:xfrm>
        <a:prstGeom prst="rect">
          <a:avLst/>
        </a:prstGeom>
        <a:solidFill>
          <a:srgbClr val="FF9F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FFFFFF"/>
            </a:solidFill>
          </a:endParaRPr>
        </a:p>
      </dsp:txBody>
      <dsp:txXfrm>
        <a:off x="1289" y="650199"/>
        <a:ext cx="5030086" cy="3018051"/>
      </dsp:txXfrm>
    </dsp:sp>
    <dsp:sp modelId="{27352B8F-96C6-4DDB-85D2-E3746E140957}">
      <dsp:nvSpPr>
        <dsp:cNvPr id="0" name=""/>
        <dsp:cNvSpPr/>
      </dsp:nvSpPr>
      <dsp:spPr>
        <a:xfrm>
          <a:off x="5534384" y="650199"/>
          <a:ext cx="5030086" cy="3018051"/>
        </a:xfrm>
        <a:prstGeom prst="rect">
          <a:avLst/>
        </a:prstGeom>
        <a:solidFill>
          <a:srgbClr val="FF9F1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FFFFFF"/>
            </a:solidFill>
          </a:endParaRPr>
        </a:p>
      </dsp:txBody>
      <dsp:txXfrm>
        <a:off x="5534384" y="650199"/>
        <a:ext cx="5030086" cy="30180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45C3D-2208-4697-BE01-78598C757C36}">
      <dsp:nvSpPr>
        <dsp:cNvPr id="0" name=""/>
        <dsp:cNvSpPr/>
      </dsp:nvSpPr>
      <dsp:spPr>
        <a:xfrm>
          <a:off x="0" y="537"/>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23E88-F4D4-4325-A339-8463E87892F6}">
      <dsp:nvSpPr>
        <dsp:cNvPr id="0" name=""/>
        <dsp:cNvSpPr/>
      </dsp:nvSpPr>
      <dsp:spPr>
        <a:xfrm>
          <a:off x="380377" y="283462"/>
          <a:ext cx="691595" cy="6915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2C0513-D861-4333-93BA-6C01CA08E598}">
      <dsp:nvSpPr>
        <dsp:cNvPr id="0" name=""/>
        <dsp:cNvSpPr/>
      </dsp:nvSpPr>
      <dsp:spPr>
        <a:xfrm>
          <a:off x="1452350" y="537"/>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kern="1200"/>
            <a:t>Consider a National Flag to Alert Healthcare Providers about Patients’ Cognitive Impairment</a:t>
          </a:r>
        </a:p>
      </dsp:txBody>
      <dsp:txXfrm>
        <a:off x="1452350" y="537"/>
        <a:ext cx="7047653" cy="1257446"/>
      </dsp:txXfrm>
    </dsp:sp>
    <dsp:sp modelId="{012F9EA8-925B-4E3C-A314-ADCBCD976ADE}">
      <dsp:nvSpPr>
        <dsp:cNvPr id="0" name=""/>
        <dsp:cNvSpPr/>
      </dsp:nvSpPr>
      <dsp:spPr>
        <a:xfrm>
          <a:off x="0" y="1572345"/>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C7978-52C3-46F1-89E5-D50ED37B34D9}">
      <dsp:nvSpPr>
        <dsp:cNvPr id="0" name=""/>
        <dsp:cNvSpPr/>
      </dsp:nvSpPr>
      <dsp:spPr>
        <a:xfrm>
          <a:off x="380377" y="1855270"/>
          <a:ext cx="691595" cy="6915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A2213-CC1F-48BE-A073-88E823B6A15D}">
      <dsp:nvSpPr>
        <dsp:cNvPr id="0" name=""/>
        <dsp:cNvSpPr/>
      </dsp:nvSpPr>
      <dsp:spPr>
        <a:xfrm>
          <a:off x="1364677" y="1736932"/>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i="0" u="none" kern="1200" dirty="0"/>
            <a:t>Please contact Dr. Risa Nakase-Richardson at </a:t>
          </a:r>
          <a:r>
            <a:rPr lang="en-US" sz="2300" i="0" u="none" kern="1200" dirty="0" err="1"/>
            <a:t>Risa.Richardson@va.gov</a:t>
          </a:r>
          <a:r>
            <a:rPr lang="en-US" sz="2300" i="0" u="none" kern="1200" dirty="0"/>
            <a:t> </a:t>
          </a:r>
          <a:br>
            <a:rPr lang="en-US" sz="2300" i="0" u="none" kern="1200" dirty="0"/>
          </a:br>
          <a:endParaRPr lang="en-US" sz="2300" i="0" u="none" kern="1200" dirty="0"/>
        </a:p>
      </dsp:txBody>
      <dsp:txXfrm>
        <a:off x="1364677" y="1736932"/>
        <a:ext cx="7047653" cy="1257446"/>
      </dsp:txXfrm>
    </dsp:sp>
    <dsp:sp modelId="{70EF91D7-9CD6-4346-A5F6-9B69059C0878}">
      <dsp:nvSpPr>
        <dsp:cNvPr id="0" name=""/>
        <dsp:cNvSpPr/>
      </dsp:nvSpPr>
      <dsp:spPr>
        <a:xfrm>
          <a:off x="0" y="3144153"/>
          <a:ext cx="8500004" cy="1257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CDE6F-105B-478E-B8DA-91D86978F951}">
      <dsp:nvSpPr>
        <dsp:cNvPr id="0" name=""/>
        <dsp:cNvSpPr/>
      </dsp:nvSpPr>
      <dsp:spPr>
        <a:xfrm>
          <a:off x="380377" y="3427078"/>
          <a:ext cx="691595" cy="6915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9C489E-9BCF-44A1-9D09-52A254052A20}">
      <dsp:nvSpPr>
        <dsp:cNvPr id="0" name=""/>
        <dsp:cNvSpPr/>
      </dsp:nvSpPr>
      <dsp:spPr>
        <a:xfrm>
          <a:off x="1452350" y="3144153"/>
          <a:ext cx="7047653" cy="125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80" tIns="133080" rIns="133080" bIns="133080" numCol="1" spcCol="1270" anchor="ctr" anchorCtr="0">
          <a:noAutofit/>
        </a:bodyPr>
        <a:lstStyle/>
        <a:p>
          <a:pPr marL="0" lvl="0" indent="0" algn="l" defTabSz="1022350">
            <a:lnSpc>
              <a:spcPct val="90000"/>
            </a:lnSpc>
            <a:spcBef>
              <a:spcPct val="0"/>
            </a:spcBef>
            <a:spcAft>
              <a:spcPct val="35000"/>
            </a:spcAft>
            <a:buNone/>
          </a:pPr>
          <a:r>
            <a:rPr lang="en-US" sz="2300" kern="1200"/>
            <a:t>https://ihealbrain.org</a:t>
          </a:r>
        </a:p>
      </dsp:txBody>
      <dsp:txXfrm>
        <a:off x="1452350" y="3144153"/>
        <a:ext cx="7047653" cy="125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47489" y="0"/>
          <a:ext cx="3850256" cy="4314886"/>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247489" y="0"/>
        <a:ext cx="3850256" cy="4314886"/>
      </dsp:txXfrm>
    </dsp:sp>
    <dsp:sp modelId="{27352B8F-96C6-4DDB-85D2-E3746E140957}">
      <dsp:nvSpPr>
        <dsp:cNvPr id="0" name=""/>
        <dsp:cNvSpPr/>
      </dsp:nvSpPr>
      <dsp:spPr>
        <a:xfrm>
          <a:off x="5554521" y="0"/>
          <a:ext cx="3889477" cy="4312875"/>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solidFill>
              <a:srgbClr val="FF9F1C"/>
            </a:solidFill>
          </a:endParaRPr>
        </a:p>
      </dsp:txBody>
      <dsp:txXfrm>
        <a:off x="5554521" y="0"/>
        <a:ext cx="3889477" cy="431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0C57D-5BBD-4920-B320-A45B49832770}">
      <dsp:nvSpPr>
        <dsp:cNvPr id="0" name=""/>
        <dsp:cNvSpPr/>
      </dsp:nvSpPr>
      <dsp:spPr>
        <a:xfrm>
          <a:off x="1247489" y="0"/>
          <a:ext cx="3850256" cy="4314886"/>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1247489" y="0"/>
        <a:ext cx="3850256" cy="4314886"/>
      </dsp:txXfrm>
    </dsp:sp>
    <dsp:sp modelId="{27352B8F-96C6-4DDB-85D2-E3746E140957}">
      <dsp:nvSpPr>
        <dsp:cNvPr id="0" name=""/>
        <dsp:cNvSpPr/>
      </dsp:nvSpPr>
      <dsp:spPr>
        <a:xfrm>
          <a:off x="5554521" y="0"/>
          <a:ext cx="3889477" cy="4312875"/>
        </a:xfrm>
        <a:prstGeom prst="rect">
          <a:avLst/>
        </a:prstGeom>
        <a:solidFill>
          <a:srgbClr val="284B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0" kern="1200" dirty="0">
            <a:solidFill>
              <a:srgbClr val="FF9F1C"/>
            </a:solidFill>
          </a:endParaRPr>
        </a:p>
      </dsp:txBody>
      <dsp:txXfrm>
        <a:off x="5554521" y="0"/>
        <a:ext cx="3889477" cy="4312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94652-2E1C-2A44-B8AD-657376C3D21B}">
      <dsp:nvSpPr>
        <dsp:cNvPr id="0" name=""/>
        <dsp:cNvSpPr/>
      </dsp:nvSpPr>
      <dsp:spPr>
        <a:xfrm>
          <a:off x="304132" y="108607"/>
          <a:ext cx="4871414" cy="327161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rgbClr val="6CC1E3"/>
              </a:solidFill>
            </a:rPr>
            <a:t>Early mortality:</a:t>
          </a:r>
        </a:p>
        <a:p>
          <a:pPr marL="0" lvl="0" indent="0" algn="ctr" defTabSz="1244600">
            <a:lnSpc>
              <a:spcPct val="90000"/>
            </a:lnSpc>
            <a:spcBef>
              <a:spcPct val="0"/>
            </a:spcBef>
            <a:spcAft>
              <a:spcPct val="35000"/>
            </a:spcAft>
            <a:buNone/>
          </a:pPr>
          <a:r>
            <a:rPr lang="en-US" sz="2400" b="0" kern="1200" dirty="0">
              <a:solidFill>
                <a:schemeClr val="bg1"/>
              </a:solidFill>
            </a:rPr>
            <a:t>On average, TBI life expectancy was reduced by 7 years in this cohort compared with the U.S. general population. Common reasons for premature mortality included cardiovascular disease, cancer, suicide, and overdoses.</a:t>
          </a:r>
          <a:endParaRPr lang="en-US" sz="2400" kern="1200" dirty="0">
            <a:solidFill>
              <a:schemeClr val="bg1"/>
            </a:solidFill>
          </a:endParaRPr>
        </a:p>
      </dsp:txBody>
      <dsp:txXfrm>
        <a:off x="399954" y="204429"/>
        <a:ext cx="4679770" cy="3079973"/>
      </dsp:txXfrm>
    </dsp:sp>
    <dsp:sp modelId="{13C8123F-1363-B741-8C3F-7C4EF56BF340}">
      <dsp:nvSpPr>
        <dsp:cNvPr id="0" name=""/>
        <dsp:cNvSpPr/>
      </dsp:nvSpPr>
      <dsp:spPr>
        <a:xfrm>
          <a:off x="5668924" y="117838"/>
          <a:ext cx="5663068" cy="32531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altLang="en-US" sz="2800" b="1" kern="1200" dirty="0">
              <a:solidFill>
                <a:srgbClr val="6CC1E3"/>
              </a:solidFill>
            </a:rPr>
            <a:t>Re-hospitalization within 3 years:</a:t>
          </a:r>
        </a:p>
        <a:p>
          <a:pPr marL="0" lvl="0" indent="0" algn="ctr" defTabSz="1244600">
            <a:lnSpc>
              <a:spcPct val="90000"/>
            </a:lnSpc>
            <a:spcBef>
              <a:spcPct val="0"/>
            </a:spcBef>
            <a:spcAft>
              <a:spcPct val="35000"/>
            </a:spcAft>
            <a:buNone/>
          </a:pPr>
          <a:r>
            <a:rPr lang="en-US" sz="2400" b="0" kern="1200" dirty="0">
              <a:solidFill>
                <a:schemeClr val="bg1"/>
              </a:solidFill>
            </a:rPr>
            <a:t>36% of persons w/mod to severe TBI readmitted due to issues such as subsequent injury, poisoning, among aging population with TBI, circulatory, respiratory (citation below “b” )</a:t>
          </a:r>
          <a:endParaRPr lang="en-US" sz="2400" kern="1200" dirty="0">
            <a:solidFill>
              <a:schemeClr val="bg1"/>
            </a:solidFill>
          </a:endParaRPr>
        </a:p>
      </dsp:txBody>
      <dsp:txXfrm>
        <a:off x="5764205" y="213119"/>
        <a:ext cx="5472506" cy="3062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AEC26-76BF-4FCE-8BAE-43041B93D973}">
      <dsp:nvSpPr>
        <dsp:cNvPr id="0" name=""/>
        <dsp:cNvSpPr/>
      </dsp:nvSpPr>
      <dsp:spPr>
        <a:xfrm>
          <a:off x="824482" y="1107710"/>
          <a:ext cx="1089665" cy="1089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4B882-4E0A-4C0C-84CB-D6C02638EA49}">
      <dsp:nvSpPr>
        <dsp:cNvPr id="0" name=""/>
        <dsp:cNvSpPr/>
      </dsp:nvSpPr>
      <dsp:spPr>
        <a:xfrm>
          <a:off x="154483" y="2956553"/>
          <a:ext cx="2421478" cy="2272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latin typeface="Aptos" panose="020B0004020202020204" pitchFamily="34" charset="0"/>
          </a:endParaRPr>
        </a:p>
        <a:p>
          <a:pPr marL="0" lvl="0" indent="0" algn="ctr" defTabSz="800100">
            <a:lnSpc>
              <a:spcPct val="100000"/>
            </a:lnSpc>
            <a:spcBef>
              <a:spcPct val="0"/>
            </a:spcBef>
            <a:spcAft>
              <a:spcPct val="35000"/>
            </a:spcAft>
            <a:buNone/>
          </a:pPr>
          <a:r>
            <a:rPr lang="en-US" sz="1800" kern="1200" dirty="0">
              <a:latin typeface="Aptos" panose="020B0004020202020204" pitchFamily="34" charset="0"/>
            </a:rPr>
            <a:t>Incorporate caregivers or family members</a:t>
          </a:r>
          <a:endParaRPr lang="en-US" sz="1800" kern="1200" dirty="0"/>
        </a:p>
      </dsp:txBody>
      <dsp:txXfrm>
        <a:off x="154483" y="2956553"/>
        <a:ext cx="2421478" cy="2272023"/>
      </dsp:txXfrm>
    </dsp:sp>
    <dsp:sp modelId="{42DECA1E-8D24-475F-85DE-B15674D38FA8}">
      <dsp:nvSpPr>
        <dsp:cNvPr id="0" name=""/>
        <dsp:cNvSpPr/>
      </dsp:nvSpPr>
      <dsp:spPr>
        <a:xfrm>
          <a:off x="3669720" y="1099510"/>
          <a:ext cx="1089665" cy="1089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37BAD-0D5F-4E43-AEE9-DF1478AE2361}">
      <dsp:nvSpPr>
        <dsp:cNvPr id="0" name=""/>
        <dsp:cNvSpPr/>
      </dsp:nvSpPr>
      <dsp:spPr>
        <a:xfrm>
          <a:off x="2989066" y="2763663"/>
          <a:ext cx="2421478" cy="230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latin typeface="Aptos" panose="020B0004020202020204" pitchFamily="34" charset="0"/>
          </a:endParaRPr>
        </a:p>
        <a:p>
          <a:pPr marL="0" lvl="0" indent="0" algn="ctr" defTabSz="800100">
            <a:lnSpc>
              <a:spcPct val="100000"/>
            </a:lnSpc>
            <a:spcBef>
              <a:spcPct val="0"/>
            </a:spcBef>
            <a:spcAft>
              <a:spcPct val="35000"/>
            </a:spcAft>
            <a:buNone/>
          </a:pPr>
          <a:r>
            <a:rPr lang="en-US" sz="1800" kern="1200" dirty="0">
              <a:latin typeface="Aptos" panose="020B0004020202020204" pitchFamily="34" charset="0"/>
            </a:rPr>
            <a:t>Gather or identify helpful resources for the patient and caregiver to guide health care delivery</a:t>
          </a:r>
          <a:endParaRPr lang="en-US" sz="1800" kern="1200" dirty="0"/>
        </a:p>
      </dsp:txBody>
      <dsp:txXfrm>
        <a:off x="2989066" y="2763663"/>
        <a:ext cx="2421478" cy="2304827"/>
      </dsp:txXfrm>
    </dsp:sp>
    <dsp:sp modelId="{4520B923-F71A-4743-96AD-407D6117242B}">
      <dsp:nvSpPr>
        <dsp:cNvPr id="0" name=""/>
        <dsp:cNvSpPr/>
      </dsp:nvSpPr>
      <dsp:spPr>
        <a:xfrm>
          <a:off x="6514957" y="1095767"/>
          <a:ext cx="1089665" cy="1089665"/>
        </a:xfrm>
        <a:prstGeom prst="rect">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D9DFE-CC3B-43BE-80E8-A0D3E5E4EF6A}">
      <dsp:nvSpPr>
        <dsp:cNvPr id="0" name=""/>
        <dsp:cNvSpPr/>
      </dsp:nvSpPr>
      <dsp:spPr>
        <a:xfrm>
          <a:off x="5913196" y="2703635"/>
          <a:ext cx="2421478" cy="231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a:solidFill>
              <a:schemeClr val="tx1"/>
            </a:solidFill>
          </a:endParaRPr>
        </a:p>
      </dsp:txBody>
      <dsp:txXfrm>
        <a:off x="5913196" y="2703635"/>
        <a:ext cx="2421478" cy="23197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A3337-B72A-4D66-B096-E1C4854F79D9}">
      <dsp:nvSpPr>
        <dsp:cNvPr id="0" name=""/>
        <dsp:cNvSpPr/>
      </dsp:nvSpPr>
      <dsp:spPr>
        <a:xfrm>
          <a:off x="0" y="2028"/>
          <a:ext cx="6879213" cy="1027924"/>
        </a:xfrm>
        <a:prstGeom prst="roundRect">
          <a:avLst>
            <a:gd name="adj" fmla="val 10000"/>
          </a:avLst>
        </a:prstGeom>
        <a:solidFill>
          <a:srgbClr val="D9D9D9"/>
        </a:solidFill>
        <a:ln>
          <a:solidFill>
            <a:schemeClr val="bg1">
              <a:lumMod val="85000"/>
            </a:schemeClr>
          </a:solidFill>
        </a:ln>
        <a:effectLst/>
      </dsp:spPr>
      <dsp:style>
        <a:lnRef idx="0">
          <a:scrgbClr r="0" g="0" b="0"/>
        </a:lnRef>
        <a:fillRef idx="1">
          <a:scrgbClr r="0" g="0" b="0"/>
        </a:fillRef>
        <a:effectRef idx="0">
          <a:scrgbClr r="0" g="0" b="0"/>
        </a:effectRef>
        <a:fontRef idx="minor"/>
      </dsp:style>
    </dsp:sp>
    <dsp:sp modelId="{3BACF993-27CD-4718-9D3E-9433D28ACE0B}">
      <dsp:nvSpPr>
        <dsp:cNvPr id="0" name=""/>
        <dsp:cNvSpPr/>
      </dsp:nvSpPr>
      <dsp:spPr>
        <a:xfrm>
          <a:off x="310947" y="233311"/>
          <a:ext cx="565358" cy="565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D221B-4881-40CC-8A3A-AF781D1AE049}">
      <dsp:nvSpPr>
        <dsp:cNvPr id="0" name=""/>
        <dsp:cNvSpPr/>
      </dsp:nvSpPr>
      <dsp:spPr>
        <a:xfrm>
          <a:off x="1187252" y="2028"/>
          <a:ext cx="5691960" cy="1027924"/>
        </a:xfrm>
        <a:prstGeom prst="rect">
          <a:avLst/>
        </a:prstGeom>
        <a:solidFill>
          <a:srgbClr val="D9D9D9"/>
        </a:solid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Aptos" panose="020B0004020202020204" pitchFamily="34" charset="0"/>
            </a:rPr>
            <a:t>Scheduling the appointment and making it to the appointment </a:t>
          </a:r>
          <a:endParaRPr lang="en-US" sz="2400" kern="1200" dirty="0">
            <a:solidFill>
              <a:schemeClr val="tx1"/>
            </a:solidFill>
          </a:endParaRPr>
        </a:p>
      </dsp:txBody>
      <dsp:txXfrm>
        <a:off x="1187252" y="2028"/>
        <a:ext cx="5691960" cy="1027924"/>
      </dsp:txXfrm>
    </dsp:sp>
    <dsp:sp modelId="{D2872632-15A2-4D29-9A5C-436005BC5C03}">
      <dsp:nvSpPr>
        <dsp:cNvPr id="0" name=""/>
        <dsp:cNvSpPr/>
      </dsp:nvSpPr>
      <dsp:spPr>
        <a:xfrm>
          <a:off x="0" y="1286933"/>
          <a:ext cx="6879213" cy="1027924"/>
        </a:xfrm>
        <a:prstGeom prst="roundRect">
          <a:avLst>
            <a:gd name="adj" fmla="val 10000"/>
          </a:avLst>
        </a:prstGeom>
        <a:solidFill>
          <a:srgbClr val="D9D9D9"/>
        </a:solidFill>
        <a:ln>
          <a:noFill/>
        </a:ln>
        <a:effectLst/>
      </dsp:spPr>
      <dsp:style>
        <a:lnRef idx="0">
          <a:scrgbClr r="0" g="0" b="0"/>
        </a:lnRef>
        <a:fillRef idx="1">
          <a:scrgbClr r="0" g="0" b="0"/>
        </a:fillRef>
        <a:effectRef idx="0">
          <a:scrgbClr r="0" g="0" b="0"/>
        </a:effectRef>
        <a:fontRef idx="minor"/>
      </dsp:style>
    </dsp:sp>
    <dsp:sp modelId="{8353DE8A-1FF8-4B62-B26E-C118D5E44F63}">
      <dsp:nvSpPr>
        <dsp:cNvPr id="0" name=""/>
        <dsp:cNvSpPr/>
      </dsp:nvSpPr>
      <dsp:spPr>
        <a:xfrm>
          <a:off x="310947" y="1518216"/>
          <a:ext cx="565358" cy="5653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323C5-1FAE-48AC-855C-2F56C93CE5C4}">
      <dsp:nvSpPr>
        <dsp:cNvPr id="0" name=""/>
        <dsp:cNvSpPr/>
      </dsp:nvSpPr>
      <dsp:spPr>
        <a:xfrm>
          <a:off x="1187252" y="1286933"/>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Aptos" panose="020B0004020202020204" pitchFamily="34" charset="0"/>
            </a:rPr>
            <a:t>Filling prescriptions and overseeing medication</a:t>
          </a:r>
          <a:endParaRPr lang="en-US" sz="2400" kern="1200" dirty="0">
            <a:solidFill>
              <a:schemeClr val="tx1"/>
            </a:solidFill>
          </a:endParaRPr>
        </a:p>
      </dsp:txBody>
      <dsp:txXfrm>
        <a:off x="1187252" y="1286933"/>
        <a:ext cx="5691960" cy="1027924"/>
      </dsp:txXfrm>
    </dsp:sp>
    <dsp:sp modelId="{AA02F4C2-A425-4D0F-9070-6C17830B84BE}">
      <dsp:nvSpPr>
        <dsp:cNvPr id="0" name=""/>
        <dsp:cNvSpPr/>
      </dsp:nvSpPr>
      <dsp:spPr>
        <a:xfrm>
          <a:off x="0" y="2571838"/>
          <a:ext cx="6879213" cy="1027924"/>
        </a:xfrm>
        <a:prstGeom prst="roundRect">
          <a:avLst>
            <a:gd name="adj" fmla="val 10000"/>
          </a:avLst>
        </a:prstGeom>
        <a:solidFill>
          <a:srgbClr val="D9D9D9"/>
        </a:solidFill>
        <a:ln>
          <a:noFill/>
        </a:ln>
        <a:effectLst/>
      </dsp:spPr>
      <dsp:style>
        <a:lnRef idx="0">
          <a:scrgbClr r="0" g="0" b="0"/>
        </a:lnRef>
        <a:fillRef idx="1">
          <a:scrgbClr r="0" g="0" b="0"/>
        </a:fillRef>
        <a:effectRef idx="0">
          <a:scrgbClr r="0" g="0" b="0"/>
        </a:effectRef>
        <a:fontRef idx="minor"/>
      </dsp:style>
    </dsp:sp>
    <dsp:sp modelId="{F9C806E0-764A-4A02-89F1-9AA0A09C2150}">
      <dsp:nvSpPr>
        <dsp:cNvPr id="0" name=""/>
        <dsp:cNvSpPr/>
      </dsp:nvSpPr>
      <dsp:spPr>
        <a:xfrm>
          <a:off x="310947" y="2803121"/>
          <a:ext cx="565358" cy="5653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539CA-4624-4FE7-ACAD-8D9ECB762023}">
      <dsp:nvSpPr>
        <dsp:cNvPr id="0" name=""/>
        <dsp:cNvSpPr/>
      </dsp:nvSpPr>
      <dsp:spPr>
        <a:xfrm>
          <a:off x="1187252" y="2571838"/>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Aptos" panose="020B0004020202020204" pitchFamily="34" charset="0"/>
            </a:rPr>
            <a:t>Follow up visits, referrals</a:t>
          </a:r>
          <a:endParaRPr lang="en-US" sz="2400" kern="1200" dirty="0">
            <a:solidFill>
              <a:schemeClr val="tx1"/>
            </a:solidFill>
          </a:endParaRPr>
        </a:p>
      </dsp:txBody>
      <dsp:txXfrm>
        <a:off x="1187252" y="2571838"/>
        <a:ext cx="5691960" cy="1027924"/>
      </dsp:txXfrm>
    </dsp:sp>
    <dsp:sp modelId="{DD399D1F-8C65-4368-8525-4710B8945DA4}">
      <dsp:nvSpPr>
        <dsp:cNvPr id="0" name=""/>
        <dsp:cNvSpPr/>
      </dsp:nvSpPr>
      <dsp:spPr>
        <a:xfrm>
          <a:off x="0" y="3856743"/>
          <a:ext cx="6879213" cy="1027924"/>
        </a:xfrm>
        <a:prstGeom prst="roundRect">
          <a:avLst>
            <a:gd name="adj" fmla="val 10000"/>
          </a:avLst>
        </a:prstGeom>
        <a:solidFill>
          <a:srgbClr val="D9D9D9"/>
        </a:solidFill>
        <a:ln>
          <a:noFill/>
        </a:ln>
        <a:effectLst/>
      </dsp:spPr>
      <dsp:style>
        <a:lnRef idx="0">
          <a:scrgbClr r="0" g="0" b="0"/>
        </a:lnRef>
        <a:fillRef idx="1">
          <a:scrgbClr r="0" g="0" b="0"/>
        </a:fillRef>
        <a:effectRef idx="0">
          <a:scrgbClr r="0" g="0" b="0"/>
        </a:effectRef>
        <a:fontRef idx="minor"/>
      </dsp:style>
    </dsp:sp>
    <dsp:sp modelId="{87381FB5-5322-4314-AF38-C48DF395DCC7}">
      <dsp:nvSpPr>
        <dsp:cNvPr id="0" name=""/>
        <dsp:cNvSpPr/>
      </dsp:nvSpPr>
      <dsp:spPr>
        <a:xfrm>
          <a:off x="310947" y="4088026"/>
          <a:ext cx="565358" cy="5653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FCCC2-4A22-43EC-8BCF-5A3BF1BDF101}">
      <dsp:nvSpPr>
        <dsp:cNvPr id="0" name=""/>
        <dsp:cNvSpPr/>
      </dsp:nvSpPr>
      <dsp:spPr>
        <a:xfrm>
          <a:off x="1187252" y="3856743"/>
          <a:ext cx="5691960" cy="102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789" tIns="108789" rIns="108789" bIns="10878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latin typeface="Aptos" panose="020B0004020202020204" pitchFamily="34" charset="0"/>
            </a:rPr>
            <a:t>Follow through with treatment plan and support adherence</a:t>
          </a:r>
          <a:endParaRPr lang="en-US" sz="2400" kern="1200" dirty="0">
            <a:solidFill>
              <a:schemeClr val="tx1"/>
            </a:solidFill>
          </a:endParaRPr>
        </a:p>
      </dsp:txBody>
      <dsp:txXfrm>
        <a:off x="1187252" y="3856743"/>
        <a:ext cx="5691960" cy="102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31E8E-1F04-5F43-A2E4-4D5B57D753FC}">
      <dsp:nvSpPr>
        <dsp:cNvPr id="0" name=""/>
        <dsp:cNvSpPr/>
      </dsp:nvSpPr>
      <dsp:spPr>
        <a:xfrm>
          <a:off x="86075" y="0"/>
          <a:ext cx="3586100" cy="4838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u="none" kern="1200" dirty="0">
              <a:solidFill>
                <a:srgbClr val="6CC1E3"/>
              </a:solidFill>
            </a:rPr>
            <a:t>Goal:</a:t>
          </a:r>
          <a:r>
            <a:rPr lang="en-US" altLang="en-US" sz="2800" b="1" u="none" kern="1200" dirty="0">
              <a:solidFill>
                <a:schemeClr val="bg1"/>
              </a:solidFill>
            </a:rPr>
            <a:t> </a:t>
          </a:r>
        </a:p>
        <a:p>
          <a:pPr marL="0" lvl="0" indent="0" algn="ctr" defTabSz="1244600">
            <a:lnSpc>
              <a:spcPct val="90000"/>
            </a:lnSpc>
            <a:spcBef>
              <a:spcPct val="0"/>
            </a:spcBef>
            <a:spcAft>
              <a:spcPct val="35000"/>
            </a:spcAft>
            <a:buNone/>
          </a:pPr>
          <a:r>
            <a:rPr lang="en-US" altLang="en-US" sz="2400" kern="1200" dirty="0"/>
            <a:t>Improve health care encounters (including reduction of no-shows, increasing adherence and follow-up) by preparing the health care system in a way that allows providers to promote resources supporting patients with cognitive impairment.</a:t>
          </a:r>
          <a:endParaRPr lang="en-US" sz="2400" kern="1200" dirty="0"/>
        </a:p>
      </dsp:txBody>
      <dsp:txXfrm>
        <a:off x="191108" y="105033"/>
        <a:ext cx="3376034" cy="4628238"/>
      </dsp:txXfrm>
    </dsp:sp>
    <dsp:sp modelId="{C406F572-914B-5640-A09D-C59CAA2E0294}">
      <dsp:nvSpPr>
        <dsp:cNvPr id="0" name=""/>
        <dsp:cNvSpPr/>
      </dsp:nvSpPr>
      <dsp:spPr>
        <a:xfrm>
          <a:off x="4012212" y="1974475"/>
          <a:ext cx="720876" cy="889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4012212" y="2152346"/>
        <a:ext cx="504613" cy="533611"/>
      </dsp:txXfrm>
    </dsp:sp>
    <dsp:sp modelId="{8F8AE302-DF1F-124B-860F-58F6AF038447}">
      <dsp:nvSpPr>
        <dsp:cNvPr id="0" name=""/>
        <dsp:cNvSpPr/>
      </dsp:nvSpPr>
      <dsp:spPr>
        <a:xfrm>
          <a:off x="5032321" y="0"/>
          <a:ext cx="3586100" cy="48383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en-US" sz="2800" b="1" u="none" kern="1200" dirty="0">
              <a:solidFill>
                <a:srgbClr val="6CC1E3"/>
              </a:solidFill>
            </a:rPr>
            <a:t>Solution: </a:t>
          </a:r>
        </a:p>
        <a:p>
          <a:pPr marL="0" lvl="0" indent="0" algn="ctr" defTabSz="1244600">
            <a:lnSpc>
              <a:spcPct val="90000"/>
            </a:lnSpc>
            <a:spcBef>
              <a:spcPct val="0"/>
            </a:spcBef>
            <a:spcAft>
              <a:spcPct val="35000"/>
            </a:spcAft>
            <a:buNone/>
          </a:pPr>
          <a:r>
            <a:rPr lang="en-US" altLang="en-US" sz="2400" kern="1200" dirty="0"/>
            <a:t>Develop an </a:t>
          </a:r>
          <a:r>
            <a:rPr lang="en-US" altLang="en-US" sz="2400" u="sng" kern="1200" dirty="0">
              <a:solidFill>
                <a:schemeClr val="bg1"/>
              </a:solidFill>
            </a:rPr>
            <a:t>EMR-based flag </a:t>
          </a:r>
          <a:r>
            <a:rPr lang="en-US" altLang="en-US" sz="2400" kern="1200" dirty="0"/>
            <a:t>for providers who treat persons with cognitive </a:t>
          </a:r>
          <a:endParaRPr lang="en-US" sz="2400" kern="1200" dirty="0"/>
        </a:p>
      </dsp:txBody>
      <dsp:txXfrm>
        <a:off x="5137354" y="105033"/>
        <a:ext cx="3376034" cy="4628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3E684-CE48-4648-9779-90071ED25060}">
      <dsp:nvSpPr>
        <dsp:cNvPr id="0" name=""/>
        <dsp:cNvSpPr/>
      </dsp:nvSpPr>
      <dsp:spPr>
        <a:xfrm>
          <a:off x="206951" y="825057"/>
          <a:ext cx="5151739" cy="3435284"/>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5894" tIns="229108" rIns="415894"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Longer appointment</a:t>
          </a:r>
          <a:endParaRPr lang="en-US" sz="2400" kern="1200" dirty="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Caregiver present</a:t>
          </a:r>
          <a:endParaRPr lang="en-US" sz="2400" kern="1200" dirty="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Repetition of key points</a:t>
          </a:r>
          <a:endParaRPr lang="en-US" sz="2400" kern="1200" dirty="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Printed summary</a:t>
          </a:r>
          <a:endParaRPr lang="en-US" sz="2400" kern="1200" dirty="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Reminders about follow-up</a:t>
          </a:r>
          <a:endParaRPr lang="en-US" sz="2400" kern="1200" dirty="0">
            <a:latin typeface="Aptos" panose="020B0004020202020204" pitchFamily="34" charset="0"/>
          </a:endParaRPr>
        </a:p>
        <a:p>
          <a:pPr marL="228600" lvl="1" indent="-228600" algn="l" defTabSz="1066800">
            <a:lnSpc>
              <a:spcPct val="90000"/>
            </a:lnSpc>
            <a:spcBef>
              <a:spcPct val="0"/>
            </a:spcBef>
            <a:spcAft>
              <a:spcPct val="15000"/>
            </a:spcAft>
            <a:buChar char="•"/>
          </a:pPr>
          <a:r>
            <a:rPr lang="en-US" sz="2400" b="1" kern="1200" dirty="0">
              <a:latin typeface="Aptos" panose="020B0004020202020204" pitchFamily="34" charset="0"/>
            </a:rPr>
            <a:t>Other additional support best practices</a:t>
          </a:r>
          <a:endParaRPr lang="en-US" sz="2400" kern="1200" dirty="0">
            <a:latin typeface="Aptos" panose="020B0004020202020204" pitchFamily="34" charset="0"/>
          </a:endParaRPr>
        </a:p>
      </dsp:txBody>
      <dsp:txXfrm>
        <a:off x="206951" y="825057"/>
        <a:ext cx="5151739" cy="3435284"/>
      </dsp:txXfrm>
    </dsp:sp>
    <dsp:sp modelId="{15E24D64-D8BE-9042-AEFE-59F96EA28202}">
      <dsp:nvSpPr>
        <dsp:cNvPr id="0" name=""/>
        <dsp:cNvSpPr/>
      </dsp:nvSpPr>
      <dsp:spPr>
        <a:xfrm>
          <a:off x="191126" y="0"/>
          <a:ext cx="5167564" cy="1136846"/>
        </a:xfrm>
        <a:prstGeom prst="roundRect">
          <a:avLst/>
        </a:prstGeom>
        <a:solidFill>
          <a:srgbClr val="D9D9D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782" tIns="0" rIns="141782" bIns="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Aptos" panose="020B0004020202020204" pitchFamily="34" charset="0"/>
            </a:rPr>
            <a:t>Providers see flag and know that patient may need…</a:t>
          </a:r>
          <a:endParaRPr lang="en-US" sz="2800" kern="1200" dirty="0">
            <a:solidFill>
              <a:schemeClr val="tx1"/>
            </a:solidFill>
            <a:latin typeface="Aptos" panose="020B0004020202020204" pitchFamily="34" charset="0"/>
          </a:endParaRPr>
        </a:p>
      </dsp:txBody>
      <dsp:txXfrm>
        <a:off x="246622" y="55496"/>
        <a:ext cx="5056572" cy="10258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C39DB-9F10-2F4C-9747-883FEC2965B8}">
      <dsp:nvSpPr>
        <dsp:cNvPr id="0" name=""/>
        <dsp:cNvSpPr/>
      </dsp:nvSpPr>
      <dsp:spPr>
        <a:xfrm>
          <a:off x="10" y="0"/>
          <a:ext cx="4940830" cy="40929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Short term impacts</a:t>
          </a:r>
        </a:p>
      </dsp:txBody>
      <dsp:txXfrm>
        <a:off x="19990" y="19980"/>
        <a:ext cx="4900870" cy="369337"/>
      </dsp:txXfrm>
    </dsp:sp>
    <dsp:sp modelId="{0394A937-AE56-8848-9D3F-C6EEB4B0457D}">
      <dsp:nvSpPr>
        <dsp:cNvPr id="0" name=""/>
        <dsp:cNvSpPr/>
      </dsp:nvSpPr>
      <dsp:spPr>
        <a:xfrm>
          <a:off x="0" y="413441"/>
          <a:ext cx="6518275" cy="1628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5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0" kern="1200" dirty="0"/>
            <a:t>Increase appointment attendance</a:t>
          </a:r>
          <a:endParaRPr lang="en-US" sz="2400" kern="1200" dirty="0"/>
        </a:p>
        <a:p>
          <a:pPr marL="228600" lvl="1" indent="-228600" algn="l" defTabSz="1066800">
            <a:lnSpc>
              <a:spcPct val="90000"/>
            </a:lnSpc>
            <a:spcBef>
              <a:spcPct val="0"/>
            </a:spcBef>
            <a:spcAft>
              <a:spcPct val="20000"/>
            </a:spcAft>
            <a:buChar char="•"/>
          </a:pPr>
          <a:r>
            <a:rPr lang="en-US" sz="2400" b="0" kern="1200"/>
            <a:t>More accurate exam</a:t>
          </a:r>
          <a:endParaRPr lang="en-US" sz="2400" kern="1200" dirty="0"/>
        </a:p>
        <a:p>
          <a:pPr marL="228600" lvl="1" indent="-228600" algn="l" defTabSz="1066800">
            <a:lnSpc>
              <a:spcPct val="90000"/>
            </a:lnSpc>
            <a:spcBef>
              <a:spcPct val="0"/>
            </a:spcBef>
            <a:spcAft>
              <a:spcPct val="20000"/>
            </a:spcAft>
            <a:buChar char="•"/>
          </a:pPr>
          <a:r>
            <a:rPr lang="en-US" sz="2400" b="0" kern="1200"/>
            <a:t>Better informed health care decision making </a:t>
          </a:r>
          <a:endParaRPr lang="en-US" sz="2400" kern="1200" dirty="0"/>
        </a:p>
        <a:p>
          <a:pPr marL="228600" lvl="1" indent="-228600" algn="l" defTabSz="1066800">
            <a:lnSpc>
              <a:spcPct val="90000"/>
            </a:lnSpc>
            <a:spcBef>
              <a:spcPct val="0"/>
            </a:spcBef>
            <a:spcAft>
              <a:spcPct val="20000"/>
            </a:spcAft>
            <a:buChar char="•"/>
          </a:pPr>
          <a:r>
            <a:rPr lang="en-US" sz="2400" b="0" kern="1200" dirty="0"/>
            <a:t>Improve communication of recommended treatment plan </a:t>
          </a:r>
          <a:endParaRPr lang="en-US" sz="2400" kern="1200" dirty="0"/>
        </a:p>
        <a:p>
          <a:pPr marL="228600" lvl="1" indent="-228600" algn="l" defTabSz="1066800">
            <a:lnSpc>
              <a:spcPct val="90000"/>
            </a:lnSpc>
            <a:spcBef>
              <a:spcPct val="0"/>
            </a:spcBef>
            <a:spcAft>
              <a:spcPct val="20000"/>
            </a:spcAft>
            <a:buChar char="•"/>
          </a:pPr>
          <a:r>
            <a:rPr lang="en-US" sz="2400" kern="1200"/>
            <a:t>Facilitate follow up</a:t>
          </a:r>
          <a:endParaRPr lang="en-US" sz="2400" kern="1200" dirty="0"/>
        </a:p>
      </dsp:txBody>
      <dsp:txXfrm>
        <a:off x="0" y="413441"/>
        <a:ext cx="6518275" cy="1628129"/>
      </dsp:txXfrm>
    </dsp:sp>
    <dsp:sp modelId="{5D5525E5-6954-314F-A5DB-957C82D4EA74}">
      <dsp:nvSpPr>
        <dsp:cNvPr id="0" name=""/>
        <dsp:cNvSpPr/>
      </dsp:nvSpPr>
      <dsp:spPr>
        <a:xfrm>
          <a:off x="141033" y="2980311"/>
          <a:ext cx="4940830" cy="4581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Long term impacts</a:t>
          </a:r>
          <a:endParaRPr lang="en-US" sz="2800" kern="1200" dirty="0"/>
        </a:p>
      </dsp:txBody>
      <dsp:txXfrm>
        <a:off x="163398" y="3002676"/>
        <a:ext cx="4896100" cy="413410"/>
      </dsp:txXfrm>
    </dsp:sp>
    <dsp:sp modelId="{D4647BDA-5572-B445-A162-9022FE92F624}">
      <dsp:nvSpPr>
        <dsp:cNvPr id="0" name=""/>
        <dsp:cNvSpPr/>
      </dsp:nvSpPr>
      <dsp:spPr>
        <a:xfrm>
          <a:off x="0" y="2503855"/>
          <a:ext cx="6518275" cy="224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955"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solidFill>
              <a:schemeClr val="tx1"/>
            </a:solidFill>
          </a:endParaRPr>
        </a:p>
        <a:p>
          <a:pPr marL="57150" lvl="1" indent="-57150" algn="l" defTabSz="355600">
            <a:lnSpc>
              <a:spcPct val="90000"/>
            </a:lnSpc>
            <a:spcBef>
              <a:spcPct val="0"/>
            </a:spcBef>
            <a:spcAft>
              <a:spcPct val="20000"/>
            </a:spcAft>
            <a:buChar char="•"/>
          </a:pPr>
          <a:endParaRPr lang="en-US" sz="800" kern="1200" dirty="0">
            <a:solidFill>
              <a:schemeClr val="tx1"/>
            </a:solidFill>
          </a:endParaRPr>
        </a:p>
        <a:p>
          <a:pPr marL="228600" lvl="1" indent="-228600" algn="l" defTabSz="1066800">
            <a:lnSpc>
              <a:spcPct val="90000"/>
            </a:lnSpc>
            <a:spcBef>
              <a:spcPct val="0"/>
            </a:spcBef>
            <a:spcAft>
              <a:spcPct val="20000"/>
            </a:spcAft>
            <a:buChar char="•"/>
          </a:pPr>
          <a:endParaRPr lang="en-US" sz="2400" kern="1200" dirty="0"/>
        </a:p>
        <a:p>
          <a:pPr marL="228600" lvl="1" indent="-228600" algn="l" defTabSz="1066800">
            <a:lnSpc>
              <a:spcPct val="90000"/>
            </a:lnSpc>
            <a:spcBef>
              <a:spcPct val="0"/>
            </a:spcBef>
            <a:spcAft>
              <a:spcPct val="20000"/>
            </a:spcAft>
            <a:buChar char="•"/>
          </a:pPr>
          <a:r>
            <a:rPr lang="en-US" sz="2400" b="0" kern="1200" dirty="0"/>
            <a:t>Increased adherence</a:t>
          </a:r>
          <a:endParaRPr lang="en-US" sz="2400" kern="1200" dirty="0"/>
        </a:p>
        <a:p>
          <a:pPr marL="228600" lvl="1" indent="-228600" algn="l" defTabSz="1066800">
            <a:lnSpc>
              <a:spcPct val="90000"/>
            </a:lnSpc>
            <a:spcBef>
              <a:spcPct val="0"/>
            </a:spcBef>
            <a:spcAft>
              <a:spcPct val="20000"/>
            </a:spcAft>
            <a:buChar char="•"/>
          </a:pPr>
          <a:r>
            <a:rPr lang="en-US" sz="2400" b="0" kern="1200"/>
            <a:t>Better managed healthcare</a:t>
          </a:r>
          <a:endParaRPr lang="en-US" sz="2400" kern="1200" dirty="0"/>
        </a:p>
        <a:p>
          <a:pPr marL="228600" lvl="1" indent="-228600" algn="l" defTabSz="1066800">
            <a:lnSpc>
              <a:spcPct val="90000"/>
            </a:lnSpc>
            <a:spcBef>
              <a:spcPct val="0"/>
            </a:spcBef>
            <a:spcAft>
              <a:spcPct val="20000"/>
            </a:spcAft>
            <a:buChar char="•"/>
          </a:pPr>
          <a:r>
            <a:rPr lang="en-US" sz="2400" b="0" kern="1200" dirty="0"/>
            <a:t>Reduced morbidity and mortality</a:t>
          </a:r>
          <a:endParaRPr lang="en-US" sz="2400" kern="1200" dirty="0"/>
        </a:p>
      </dsp:txBody>
      <dsp:txXfrm>
        <a:off x="0" y="2503855"/>
        <a:ext cx="6518275" cy="22478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95209-CA4D-4981-9863-47602B4C6EC1}"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BCD11-3215-42E5-8DDD-FBA0FDADE6EE}" type="slidenum">
              <a:rPr lang="en-US" smtClean="0"/>
              <a:t>‹#›</a:t>
            </a:fld>
            <a:endParaRPr lang="en-US"/>
          </a:p>
        </p:txBody>
      </p:sp>
    </p:spTree>
    <p:extLst>
      <p:ext uri="{BB962C8B-B14F-4D97-AF65-F5344CB8AC3E}">
        <p14:creationId xmlns:p14="http://schemas.microsoft.com/office/powerpoint/2010/main" val="141334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apa.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ncbi.nlm.nih.gov/books/NBK55905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ctionary.apa.o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cbi.nlm.nih.gov/books/NBK55905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This title is specific to the title of the talk and to the AUDIENCE. This audience knows what a Patient Record Flag is and this language will set- up the audience to understand the innovation from the Title.</a:t>
            </a:r>
          </a:p>
          <a:p>
            <a:endParaRPr lang="en-US" b="1" dirty="0"/>
          </a:p>
          <a:p>
            <a:r>
              <a:rPr lang="en-US" b="1" dirty="0"/>
              <a:t>AUDIENCE</a:t>
            </a:r>
            <a:r>
              <a:rPr lang="en-US" dirty="0"/>
              <a:t>: Those making decision of whether to adopt/implement the flag. Leaders who decide what is going to happen or not. (Providers who are medical center directors could be an example) </a:t>
            </a:r>
          </a:p>
          <a:p>
            <a:endParaRPr lang="en-US" dirty="0"/>
          </a:p>
          <a:p>
            <a:r>
              <a:rPr lang="en-US" b="1" dirty="0"/>
              <a:t>GOAL</a:t>
            </a:r>
            <a:r>
              <a:rPr lang="en-US" dirty="0"/>
              <a:t>: Leadership Buy-In that they should adopt the flag</a:t>
            </a:r>
          </a:p>
          <a:p>
            <a:endParaRPr lang="en-US" dirty="0"/>
          </a:p>
          <a:p>
            <a:r>
              <a:rPr lang="en-US" b="1" dirty="0"/>
              <a:t>ELEMENTS OF THE PRODUCT: </a:t>
            </a:r>
            <a:br>
              <a:rPr lang="en-US" dirty="0"/>
            </a:br>
            <a:r>
              <a:rPr lang="en-US" dirty="0"/>
              <a:t>1. Understanding the problem that we are solving  </a:t>
            </a:r>
          </a:p>
          <a:p>
            <a:r>
              <a:rPr lang="en-US" dirty="0"/>
              <a:t>-Human impact (helping our patients)  - Economic benefit  - Metrics (Cancellation issues, staffing of providers) </a:t>
            </a:r>
            <a:br>
              <a:rPr lang="en-US" dirty="0"/>
            </a:br>
            <a:r>
              <a:rPr lang="en-US" dirty="0"/>
              <a:t>2. Understanding how the problems are addressed by the innovation (What is the flag’s purpose) </a:t>
            </a:r>
            <a:br>
              <a:rPr lang="en-US" dirty="0"/>
            </a:br>
            <a:r>
              <a:rPr lang="en-US" dirty="0"/>
              <a:t>3. Overview (brief) on how to use the flag</a:t>
            </a:r>
          </a:p>
          <a:p>
            <a:endParaRPr lang="en-US" dirty="0"/>
          </a:p>
          <a:p>
            <a:r>
              <a:rPr lang="en-US" dirty="0"/>
              <a:t>This is a project on health care for persons with cognitive impairment after TBI. The implications of this study reach beyond TBI diagnosis, as many neurological and systematic and psychiatric conditions are associated cognitive impairment. However, our data come from our clinical research with TBI survivors and their family members. </a:t>
            </a:r>
          </a:p>
        </p:txBody>
      </p:sp>
      <p:sp>
        <p:nvSpPr>
          <p:cNvPr id="4" name="Slide Number Placeholder 3"/>
          <p:cNvSpPr>
            <a:spLocks noGrp="1"/>
          </p:cNvSpPr>
          <p:nvPr>
            <p:ph type="sldNum" sz="quarter" idx="5"/>
          </p:nvPr>
        </p:nvSpPr>
        <p:spPr/>
        <p:txBody>
          <a:bodyPr/>
          <a:lstStyle/>
          <a:p>
            <a:fld id="{11BBCD11-3215-42E5-8DDD-FBA0FDADE6EE}" type="slidenum">
              <a:rPr lang="en-US" smtClean="0"/>
              <a:t>1</a:t>
            </a:fld>
            <a:endParaRPr lang="en-US"/>
          </a:p>
        </p:txBody>
      </p:sp>
    </p:spTree>
    <p:extLst>
      <p:ext uri="{BB962C8B-B14F-4D97-AF65-F5344CB8AC3E}">
        <p14:creationId xmlns:p14="http://schemas.microsoft.com/office/powerpoint/2010/main" val="360172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A3FC-4C82-F73D-3879-3668FA4BD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CE23C-762F-9899-BC22-340EAFB93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86AA0-457C-1CD6-D9FD-BA92B78EBD03}"/>
              </a:ext>
            </a:extLst>
          </p:cNvPr>
          <p:cNvSpPr>
            <a:spLocks noGrp="1"/>
          </p:cNvSpPr>
          <p:nvPr>
            <p:ph type="body" idx="1"/>
          </p:nvPr>
        </p:nvSpPr>
        <p:spPr/>
        <p:txBody>
          <a:bodyPr/>
          <a:lstStyle/>
          <a:p>
            <a:pPr marL="0" indent="0">
              <a:buFont typeface="+mj-lt"/>
              <a:buNone/>
            </a:pPr>
            <a:r>
              <a:rPr lang="en-US" dirty="0">
                <a:solidFill>
                  <a:schemeClr val="bg1"/>
                </a:solidFill>
              </a:rPr>
              <a:t>Communicate means how speak to them, gives them more time to communicate, </a:t>
            </a:r>
          </a:p>
          <a:p>
            <a:pPr marL="0" indent="0">
              <a:buFont typeface="+mj-lt"/>
              <a:buNone/>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D2B99B7E-0CD4-AB8D-9216-7183A2D67ED4}"/>
              </a:ext>
            </a:extLst>
          </p:cNvPr>
          <p:cNvSpPr>
            <a:spLocks noGrp="1"/>
          </p:cNvSpPr>
          <p:nvPr>
            <p:ph type="sldNum" sz="quarter" idx="5"/>
          </p:nvPr>
        </p:nvSpPr>
        <p:spPr/>
        <p:txBody>
          <a:bodyPr/>
          <a:lstStyle/>
          <a:p>
            <a:fld id="{11BBCD11-3215-42E5-8DDD-FBA0FDADE6EE}" type="slidenum">
              <a:rPr lang="en-US" smtClean="0"/>
              <a:t>10</a:t>
            </a:fld>
            <a:endParaRPr lang="en-US"/>
          </a:p>
        </p:txBody>
      </p:sp>
    </p:spTree>
    <p:extLst>
      <p:ext uri="{BB962C8B-B14F-4D97-AF65-F5344CB8AC3E}">
        <p14:creationId xmlns:p14="http://schemas.microsoft.com/office/powerpoint/2010/main" val="315844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69-56EC-7B3C-64E1-8A7BE2C17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97FC3-4502-CEDE-FE6D-ED41FF49F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3234B-2BB6-AA92-B97B-FD9C2E9A3D04}"/>
              </a:ext>
            </a:extLst>
          </p:cNvPr>
          <p:cNvSpPr>
            <a:spLocks noGrp="1"/>
          </p:cNvSpPr>
          <p:nvPr>
            <p:ph type="body" idx="1"/>
          </p:nvPr>
        </p:nvSpPr>
        <p:spPr/>
        <p:txBody>
          <a:bodyPr/>
          <a:lstStyle/>
          <a:p>
            <a:pPr marL="0" indent="0">
              <a:buFont typeface="+mj-lt"/>
              <a:buNone/>
            </a:pPr>
            <a:r>
              <a:rPr lang="en-US" dirty="0">
                <a:solidFill>
                  <a:schemeClr val="bg1"/>
                </a:solidFill>
              </a:rPr>
              <a:t>WORDSMITH THIS SLIDE </a:t>
            </a: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87312516-00BE-B168-1CED-DA460C913281}"/>
              </a:ext>
            </a:extLst>
          </p:cNvPr>
          <p:cNvSpPr>
            <a:spLocks noGrp="1"/>
          </p:cNvSpPr>
          <p:nvPr>
            <p:ph type="sldNum" sz="quarter" idx="5"/>
          </p:nvPr>
        </p:nvSpPr>
        <p:spPr/>
        <p:txBody>
          <a:bodyPr/>
          <a:lstStyle/>
          <a:p>
            <a:fld id="{11BBCD11-3215-42E5-8DDD-FBA0FDADE6EE}" type="slidenum">
              <a:rPr lang="en-US" smtClean="0"/>
              <a:t>11</a:t>
            </a:fld>
            <a:endParaRPr lang="en-US"/>
          </a:p>
        </p:txBody>
      </p:sp>
    </p:spTree>
    <p:extLst>
      <p:ext uri="{BB962C8B-B14F-4D97-AF65-F5344CB8AC3E}">
        <p14:creationId xmlns:p14="http://schemas.microsoft.com/office/powerpoint/2010/main" val="28204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resources : </a:t>
            </a:r>
            <a:r>
              <a:rPr lang="en-US" altLang="en-US" dirty="0"/>
              <a:t>(e.g., handouts, caregiver inclusion). Can maybe move some other examples into voice over as well. Check later</a:t>
            </a:r>
            <a:br>
              <a:rPr lang="en-US" altLang="en-US" dirty="0"/>
            </a:br>
            <a:br>
              <a:rPr lang="en-US" altLang="en-US" dirty="0"/>
            </a:br>
            <a:r>
              <a:rPr lang="en-US" altLang="en-US" dirty="0"/>
              <a:t>Project name is “</a:t>
            </a:r>
            <a:r>
              <a:rPr lang="en-US" altLang="en-US" sz="1200" dirty="0"/>
              <a:t>Using an Electronic Healthcare Record Intervention to Optimize Healthcare Quality for People with Cognitive Disability”</a:t>
            </a:r>
            <a:endParaRPr lang="en-US" altLang="en-US" dirty="0"/>
          </a:p>
          <a:p>
            <a:endParaRPr lang="en-US" dirty="0"/>
          </a:p>
          <a:p>
            <a:r>
              <a:rPr lang="en-US" dirty="0"/>
              <a:t>Solution: the clinical support tool being developed in I-HEAL’s project </a:t>
            </a:r>
            <a:r>
              <a:rPr lang="en-US" altLang="en-US" sz="1200" dirty="0"/>
              <a:t>Using an Electronic Healthcare Record Intervention to Optimize Healthcare Quality for People with Cognitive Disability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73233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BCD11-3215-42E5-8DDD-FBA0FDADE6EE}" type="slidenum">
              <a:rPr lang="en-US" smtClean="0"/>
              <a:t>13</a:t>
            </a:fld>
            <a:endParaRPr lang="en-US"/>
          </a:p>
        </p:txBody>
      </p:sp>
    </p:spTree>
    <p:extLst>
      <p:ext uri="{BB962C8B-B14F-4D97-AF65-F5344CB8AC3E}">
        <p14:creationId xmlns:p14="http://schemas.microsoft.com/office/powerpoint/2010/main" val="256812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exam it’s also likely to be more accurate because flag could prompt caregiver inclusion to help round out reporting of health needs and correct any inconsistencies and advocate for needs. Because there is a more accurate exam then the health care decision making is improved because providers have correct information on which to base their treatments/guidance/decisions (well supported in provider focus group data).  For improved communication plan make sure to indicate that the communication is also tailored to patient, patient/caregiver, caregiver based on needs (also in provider focus groups. Meta relationship). For follow-up voice over – filling medications, scheduling labs, referrals, next </a:t>
            </a:r>
            <a:r>
              <a:rPr lang="en-US" dirty="0" err="1"/>
              <a:t>appoitnmetn</a:t>
            </a:r>
            <a:r>
              <a:rPr lang="en-US" dirty="0"/>
              <a:t> scheduling (and attendance) </a:t>
            </a:r>
          </a:p>
        </p:txBody>
      </p:sp>
      <p:sp>
        <p:nvSpPr>
          <p:cNvPr id="4" name="Slide Number Placeholder 3"/>
          <p:cNvSpPr>
            <a:spLocks noGrp="1"/>
          </p:cNvSpPr>
          <p:nvPr>
            <p:ph type="sldNum" sz="quarter" idx="5"/>
          </p:nvPr>
        </p:nvSpPr>
        <p:spPr/>
        <p:txBody>
          <a:bodyPr/>
          <a:lstStyle/>
          <a:p>
            <a:fld id="{11BBCD11-3215-42E5-8DDD-FBA0FDADE6EE}" type="slidenum">
              <a:rPr lang="en-US" smtClean="0"/>
              <a:t>14</a:t>
            </a:fld>
            <a:endParaRPr lang="en-US"/>
          </a:p>
        </p:txBody>
      </p:sp>
    </p:spTree>
    <p:extLst>
      <p:ext uri="{BB962C8B-B14F-4D97-AF65-F5344CB8AC3E}">
        <p14:creationId xmlns:p14="http://schemas.microsoft.com/office/powerpoint/2010/main" val="197694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BCD11-3215-42E5-8DDD-FBA0FDADE6EE}" type="slidenum">
              <a:rPr lang="en-US" smtClean="0"/>
              <a:t>15</a:t>
            </a:fld>
            <a:endParaRPr lang="en-US"/>
          </a:p>
        </p:txBody>
      </p:sp>
    </p:spTree>
    <p:extLst>
      <p:ext uri="{BB962C8B-B14F-4D97-AF65-F5344CB8AC3E}">
        <p14:creationId xmlns:p14="http://schemas.microsoft.com/office/powerpoint/2010/main" val="152549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5E19-2DFD-DB38-2561-D7C2E86C7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72BE6-B998-860C-AB02-FB4ADAD39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9CADC-E028-BC59-300F-004B097DF1B1}"/>
              </a:ext>
            </a:extLst>
          </p:cNvPr>
          <p:cNvSpPr>
            <a:spLocks noGrp="1"/>
          </p:cNvSpPr>
          <p:nvPr>
            <p:ph type="body" idx="1"/>
          </p:nvPr>
        </p:nvSpPr>
        <p:spPr/>
        <p:txBody>
          <a:bodyPr/>
          <a:lstStyle/>
          <a:p>
            <a:pPr marL="0" lvl="0" indent="-438912" algn="l">
              <a:buFont typeface="+mj-lt"/>
              <a:buNone/>
            </a:pPr>
            <a:r>
              <a:rPr lang="en-US" dirty="0">
                <a:solidFill>
                  <a:schemeClr val="bg1"/>
                </a:solidFill>
              </a:rPr>
              <a:t>Note in talk or voiceover that cognitive impairment in context of this flag is in relation to  a decline or change relative to that person’s own baseline. </a:t>
            </a:r>
          </a:p>
          <a:p>
            <a:pPr marL="0" lvl="0" indent="-438912" algn="l">
              <a:buFont typeface="+mj-lt"/>
              <a:buNone/>
            </a:pPr>
            <a:r>
              <a:rPr lang="en-US" dirty="0">
                <a:solidFill>
                  <a:schemeClr val="bg1"/>
                </a:solidFill>
              </a:rPr>
              <a:t>REFERENCES: </a:t>
            </a:r>
          </a:p>
          <a:p>
            <a:pPr marL="0" lvl="0" indent="-438912" algn="l">
              <a:buFont typeface="Arial" panose="020B0604020202020204" pitchFamily="34" charset="0"/>
              <a:buChar char="•"/>
            </a:pPr>
            <a:r>
              <a:rPr lang="en-US" dirty="0">
                <a:solidFill>
                  <a:schemeClr val="bg1"/>
                </a:solidFill>
              </a:rPr>
              <a:t>Silva, Marc personal communication </a:t>
            </a:r>
          </a:p>
          <a:p>
            <a:pPr marL="0" lvl="0" indent="-438912" algn="l">
              <a:buFont typeface="Arial" panose="020B0604020202020204" pitchFamily="34" charset="0"/>
              <a:buChar char="•"/>
            </a:pPr>
            <a:r>
              <a:rPr lang="en-US" dirty="0">
                <a:solidFill>
                  <a:schemeClr val="bg1"/>
                </a:solidFill>
              </a:rPr>
              <a:t>American Psychological Association. </a:t>
            </a:r>
            <a:r>
              <a:rPr lang="en-US" i="1" dirty="0">
                <a:solidFill>
                  <a:schemeClr val="bg1"/>
                </a:solidFill>
              </a:rPr>
              <a:t>APA dictionary of psychology</a:t>
            </a:r>
            <a:r>
              <a:rPr lang="en-US" dirty="0">
                <a:solidFill>
                  <a:schemeClr val="bg1"/>
                </a:solidFill>
              </a:rPr>
              <a:t>. Updated 11/15/2023. </a:t>
            </a:r>
            <a:r>
              <a:rPr lang="en-US" dirty="0">
                <a:solidFill>
                  <a:schemeClr val="bg1"/>
                </a:solidFill>
                <a:hlinkClick r:id="rId3"/>
              </a:rPr>
              <a:t>https://dictionary.apa.org</a:t>
            </a:r>
            <a:endParaRPr lang="en-US" dirty="0">
              <a:solidFill>
                <a:schemeClr val="bg1"/>
              </a:solidFill>
            </a:endParaRPr>
          </a:p>
          <a:p>
            <a:pPr marL="0" lvl="0" indent="-438912" algn="l">
              <a:buFont typeface="Arial" panose="020B0604020202020204" pitchFamily="34" charset="0"/>
              <a:buChar char="•"/>
            </a:pPr>
            <a:r>
              <a:rPr lang="en-US" dirty="0">
                <a:solidFill>
                  <a:schemeClr val="bg1"/>
                </a:solidFill>
              </a:rPr>
              <a:t>Cognitive Deficit: </a:t>
            </a:r>
            <a:r>
              <a:rPr lang="en-US" dirty="0" err="1">
                <a:solidFill>
                  <a:schemeClr val="bg1"/>
                </a:solidFill>
              </a:rPr>
              <a:t>StatPearls</a:t>
            </a:r>
            <a:r>
              <a:rPr lang="en-US" dirty="0">
                <a:solidFill>
                  <a:schemeClr val="bg1"/>
                </a:solidFill>
              </a:rPr>
              <a:t> Publishing LLC. 2025. PMID: 32644478. </a:t>
            </a:r>
            <a:r>
              <a:rPr lang="en-US" dirty="0">
                <a:solidFill>
                  <a:schemeClr val="bg1"/>
                </a:solidFill>
                <a:hlinkClick r:id="rId4"/>
              </a:rPr>
              <a:t>https://www.ncbi.nlm.nih.gov/books/NBK559052</a:t>
            </a: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0" indent="0">
              <a:buFont typeface="+mj-lt"/>
              <a:buNone/>
            </a:pPr>
            <a:r>
              <a:rPr lang="en-US" dirty="0">
                <a:solidFill>
                  <a:schemeClr val="bg1"/>
                </a:solidFill>
              </a:rPr>
              <a:t>Voice over examples/script for presentations includes the above references and below examples of day to day living </a:t>
            </a:r>
          </a:p>
          <a:p>
            <a:pPr marL="457200" indent="-457200">
              <a:buFont typeface="+mj-lt"/>
              <a:buAutoNum type="alphaUcPeriod"/>
            </a:pPr>
            <a:r>
              <a:rPr lang="en-US" dirty="0">
                <a:solidFill>
                  <a:schemeClr val="bg1"/>
                </a:solidFill>
              </a:rPr>
              <a:t>Refers to a decline in mental abilities, such as attention, concentration, memory, language, </a:t>
            </a:r>
            <a:r>
              <a:rPr lang="en-US" dirty="0" err="1">
                <a:solidFill>
                  <a:schemeClr val="bg1"/>
                </a:solidFill>
              </a:rPr>
              <a:t>visuoperception</a:t>
            </a:r>
            <a:r>
              <a:rPr lang="en-US" dirty="0">
                <a:solidFill>
                  <a:schemeClr val="bg1"/>
                </a:solidFill>
              </a:rPr>
              <a:t>, information processing speed, and executive functions. </a:t>
            </a:r>
          </a:p>
          <a:p>
            <a:pPr marL="457200" indent="-457200">
              <a:buFont typeface="+mj-lt"/>
              <a:buAutoNum type="alphaUcPeriod"/>
            </a:pPr>
            <a:r>
              <a:rPr lang="en-US" dirty="0">
                <a:solidFill>
                  <a:schemeClr val="bg1"/>
                </a:solidFill>
              </a:rPr>
              <a:t>Result from injuries to or diseases of the central nervous system, such as cerebrovascular insults, trauma, anoxia/hypoxia, CNS infections, primary neoplasms, and neurodegenerative conditions. </a:t>
            </a:r>
          </a:p>
          <a:p>
            <a:pPr marL="457200" indent="-457200">
              <a:buFont typeface="+mj-lt"/>
              <a:buAutoNum type="alphaUcPeriod"/>
            </a:pPr>
            <a:r>
              <a:rPr lang="en-US" dirty="0">
                <a:solidFill>
                  <a:schemeClr val="bg1"/>
                </a:solidFill>
              </a:rPr>
              <a:t>Also result from systemic diseases that secondary impact the CNS, including various cancers, diabetes, and systemic infections.</a:t>
            </a:r>
          </a:p>
          <a:p>
            <a:pPr marL="457200" indent="-457200">
              <a:buFont typeface="+mj-lt"/>
              <a:buAutoNum type="alphaUcPeriod"/>
            </a:pPr>
            <a:r>
              <a:rPr lang="en-US" dirty="0">
                <a:solidFill>
                  <a:schemeClr val="bg1"/>
                </a:solidFill>
              </a:rPr>
              <a:t>Cognitive impairment can range from mild to severe, based on the extent of cognitive deficits and their impact on daily functioning (e.g., ability to complete basic and instrumental activities of daily living). </a:t>
            </a:r>
          </a:p>
        </p:txBody>
      </p:sp>
      <p:sp>
        <p:nvSpPr>
          <p:cNvPr id="4" name="Slide Number Placeholder 3">
            <a:extLst>
              <a:ext uri="{FF2B5EF4-FFF2-40B4-BE49-F238E27FC236}">
                <a16:creationId xmlns:a16="http://schemas.microsoft.com/office/drawing/2014/main" id="{4C4CDFF8-6CED-941E-B119-E0FE2064C0F5}"/>
              </a:ext>
            </a:extLst>
          </p:cNvPr>
          <p:cNvSpPr>
            <a:spLocks noGrp="1"/>
          </p:cNvSpPr>
          <p:nvPr>
            <p:ph type="sldNum" sz="quarter" idx="5"/>
          </p:nvPr>
        </p:nvSpPr>
        <p:spPr/>
        <p:txBody>
          <a:bodyPr/>
          <a:lstStyle/>
          <a:p>
            <a:fld id="{11BBCD11-3215-42E5-8DDD-FBA0FDADE6EE}" type="slidenum">
              <a:rPr lang="en-US" smtClean="0"/>
              <a:t>2</a:t>
            </a:fld>
            <a:endParaRPr lang="en-US"/>
          </a:p>
        </p:txBody>
      </p:sp>
    </p:spTree>
    <p:extLst>
      <p:ext uri="{BB962C8B-B14F-4D97-AF65-F5344CB8AC3E}">
        <p14:creationId xmlns:p14="http://schemas.microsoft.com/office/powerpoint/2010/main" val="84671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D5D4-7F50-08C3-761B-7DBEBAA16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96B7B-AFF8-0939-FCF8-8DADB3DE1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0CCEE-5B63-6356-FD97-B3D1DEFB86DC}"/>
              </a:ext>
            </a:extLst>
          </p:cNvPr>
          <p:cNvSpPr>
            <a:spLocks noGrp="1"/>
          </p:cNvSpPr>
          <p:nvPr>
            <p:ph type="body" idx="1"/>
          </p:nvPr>
        </p:nvSpPr>
        <p:spPr/>
        <p:txBody>
          <a:bodyPr/>
          <a:lstStyle/>
          <a:p>
            <a:pPr marL="475488" lvl="2" indent="0">
              <a:buFont typeface="+mj-lt"/>
              <a:buNone/>
            </a:pPr>
            <a:r>
              <a:rPr lang="en-US" dirty="0">
                <a:solidFill>
                  <a:schemeClr val="bg1"/>
                </a:solidFill>
              </a:rPr>
              <a:t>Make sure this and the next slide allude to cognitive impairment as an invisible disability. </a:t>
            </a:r>
          </a:p>
          <a:p>
            <a:pPr marL="475488" lvl="2" indent="0">
              <a:buFont typeface="+mj-lt"/>
              <a:buNone/>
            </a:pPr>
            <a:endParaRPr lang="en-US" dirty="0">
              <a:solidFill>
                <a:schemeClr val="bg1"/>
              </a:solidFill>
            </a:endParaRPr>
          </a:p>
          <a:p>
            <a:pPr marL="475488" lvl="2" indent="0">
              <a:buFont typeface="+mj-lt"/>
              <a:buNone/>
            </a:pPr>
            <a:r>
              <a:rPr lang="en-US" dirty="0">
                <a:solidFill>
                  <a:schemeClr val="bg1"/>
                </a:solidFill>
              </a:rPr>
              <a:t>REFERENCES: </a:t>
            </a:r>
          </a:p>
          <a:p>
            <a:pPr marL="646938" lvl="2" indent="-171450">
              <a:buFont typeface="Arial" panose="020B0604020202020204" pitchFamily="34" charset="0"/>
              <a:buChar char="•"/>
            </a:pPr>
            <a:r>
              <a:rPr lang="en-US" dirty="0">
                <a:solidFill>
                  <a:schemeClr val="bg1"/>
                </a:solidFill>
              </a:rPr>
              <a:t>Silva, Marc personal communication </a:t>
            </a:r>
          </a:p>
          <a:p>
            <a:pPr marL="646938" lvl="2" indent="-171450">
              <a:buFont typeface="Arial" panose="020B0604020202020204" pitchFamily="34" charset="0"/>
              <a:buChar char="•"/>
            </a:pPr>
            <a:r>
              <a:rPr lang="en-US" dirty="0">
                <a:solidFill>
                  <a:schemeClr val="bg1"/>
                </a:solidFill>
              </a:rPr>
              <a:t>American Psychological Association. </a:t>
            </a:r>
            <a:r>
              <a:rPr lang="en-US" i="1" dirty="0">
                <a:solidFill>
                  <a:schemeClr val="bg1"/>
                </a:solidFill>
              </a:rPr>
              <a:t>APA dictionary of psychology</a:t>
            </a:r>
            <a:r>
              <a:rPr lang="en-US" dirty="0">
                <a:solidFill>
                  <a:schemeClr val="bg1"/>
                </a:solidFill>
              </a:rPr>
              <a:t>. Updated 11/15/2023. </a:t>
            </a:r>
            <a:r>
              <a:rPr lang="en-US" dirty="0">
                <a:solidFill>
                  <a:schemeClr val="bg1"/>
                </a:solidFill>
                <a:hlinkClick r:id="rId3"/>
              </a:rPr>
              <a:t>https://dictionary.apa.org</a:t>
            </a:r>
            <a:endParaRPr lang="en-US" dirty="0">
              <a:solidFill>
                <a:schemeClr val="bg1"/>
              </a:solidFill>
            </a:endParaRPr>
          </a:p>
          <a:p>
            <a:pPr marL="646938" lvl="2" indent="-171450">
              <a:buFont typeface="Arial" panose="020B0604020202020204" pitchFamily="34" charset="0"/>
              <a:buChar char="•"/>
            </a:pPr>
            <a:r>
              <a:rPr lang="en-US" dirty="0">
                <a:solidFill>
                  <a:schemeClr val="bg1"/>
                </a:solidFill>
              </a:rPr>
              <a:t>Cognitive Deficit: </a:t>
            </a:r>
            <a:r>
              <a:rPr lang="en-US" dirty="0" err="1">
                <a:solidFill>
                  <a:schemeClr val="bg1"/>
                </a:solidFill>
              </a:rPr>
              <a:t>StatPearls</a:t>
            </a:r>
            <a:r>
              <a:rPr lang="en-US" dirty="0">
                <a:solidFill>
                  <a:schemeClr val="bg1"/>
                </a:solidFill>
              </a:rPr>
              <a:t> Publishing LLC. 2025. PMID: 32644478. </a:t>
            </a:r>
            <a:r>
              <a:rPr lang="en-US" dirty="0">
                <a:solidFill>
                  <a:schemeClr val="bg1"/>
                </a:solidFill>
                <a:hlinkClick r:id="rId4"/>
              </a:rPr>
              <a:t>https://www.ncbi.nlm.nih.gov/books/NBK559052</a:t>
            </a:r>
            <a:endParaRPr lang="en-US" dirty="0">
              <a:solidFill>
                <a:schemeClr val="bg1"/>
              </a:solidFill>
            </a:endParaRPr>
          </a:p>
          <a:p>
            <a:pPr marL="457200" indent="-457200">
              <a:buFont typeface="+mj-lt"/>
              <a:buAutoNum type="alphaUcPeriod"/>
            </a:pPr>
            <a:endParaRPr lang="en-US" dirty="0">
              <a:solidFill>
                <a:schemeClr val="bg1"/>
              </a:solidFill>
            </a:endParaRPr>
          </a:p>
          <a:p>
            <a:pPr marL="457200" indent="-457200">
              <a:buFont typeface="+mj-lt"/>
              <a:buAutoNum type="alphaUcPeriod"/>
            </a:pPr>
            <a:endParaRPr lang="en-US" dirty="0">
              <a:solidFill>
                <a:schemeClr val="bg1"/>
              </a:solidFill>
            </a:endParaRPr>
          </a:p>
          <a:p>
            <a:pPr marL="0" indent="0">
              <a:buFont typeface="+mj-lt"/>
              <a:buNone/>
            </a:pPr>
            <a:r>
              <a:rPr lang="en-US" dirty="0">
                <a:solidFill>
                  <a:schemeClr val="bg1"/>
                </a:solidFill>
              </a:rPr>
              <a:t>Voice over examples/script for presentations includes the above references and below examples of day to day living </a:t>
            </a:r>
          </a:p>
          <a:p>
            <a:pPr marL="457200" indent="-457200">
              <a:buFont typeface="+mj-lt"/>
              <a:buAutoNum type="alphaUcPeriod"/>
            </a:pPr>
            <a:r>
              <a:rPr lang="en-US" dirty="0">
                <a:solidFill>
                  <a:schemeClr val="bg1"/>
                </a:solidFill>
              </a:rPr>
              <a:t>Refers to a decline in mental abilities, such as attention, concentration, memory, language, </a:t>
            </a:r>
            <a:r>
              <a:rPr lang="en-US" dirty="0" err="1">
                <a:solidFill>
                  <a:schemeClr val="bg1"/>
                </a:solidFill>
              </a:rPr>
              <a:t>visuoperception</a:t>
            </a:r>
            <a:r>
              <a:rPr lang="en-US" dirty="0">
                <a:solidFill>
                  <a:schemeClr val="bg1"/>
                </a:solidFill>
              </a:rPr>
              <a:t>, information processing speed, and executive functions. </a:t>
            </a:r>
          </a:p>
          <a:p>
            <a:pPr marL="457200" indent="-457200">
              <a:buFont typeface="+mj-lt"/>
              <a:buAutoNum type="alphaUcPeriod"/>
            </a:pPr>
            <a:r>
              <a:rPr lang="en-US" dirty="0">
                <a:solidFill>
                  <a:schemeClr val="bg1"/>
                </a:solidFill>
              </a:rPr>
              <a:t>Result from injuries to or diseases of the central nervous system, such as cerebrovascular insults, trauma, anoxia/hypoxia, CNS infections, primary neoplasms, and neurodegenerative conditions. </a:t>
            </a:r>
          </a:p>
          <a:p>
            <a:pPr marL="457200" indent="-457200">
              <a:buFont typeface="+mj-lt"/>
              <a:buAutoNum type="alphaUcPeriod"/>
            </a:pPr>
            <a:r>
              <a:rPr lang="en-US" dirty="0">
                <a:solidFill>
                  <a:schemeClr val="bg1"/>
                </a:solidFill>
              </a:rPr>
              <a:t>Also result from systemic diseases that secondary impact the CNS, including various cancers, diabetes, and systemic infections.</a:t>
            </a:r>
          </a:p>
          <a:p>
            <a:pPr marL="457200" indent="-457200">
              <a:buFont typeface="+mj-lt"/>
              <a:buAutoNum type="alphaUcPeriod"/>
            </a:pPr>
            <a:r>
              <a:rPr lang="en-US" dirty="0">
                <a:solidFill>
                  <a:schemeClr val="bg1"/>
                </a:solidFill>
              </a:rPr>
              <a:t>Cognitive impairment can range from mild to severe, based on the extent of cognitive deficits and their impact on daily functioning (e.g., ability to complete basic and instrumental activities of daily living). </a:t>
            </a:r>
          </a:p>
        </p:txBody>
      </p:sp>
      <p:sp>
        <p:nvSpPr>
          <p:cNvPr id="4" name="Slide Number Placeholder 3">
            <a:extLst>
              <a:ext uri="{FF2B5EF4-FFF2-40B4-BE49-F238E27FC236}">
                <a16:creationId xmlns:a16="http://schemas.microsoft.com/office/drawing/2014/main" id="{1C7B88B1-0FB8-3AE4-4D4C-E57B6B9D0028}"/>
              </a:ext>
            </a:extLst>
          </p:cNvPr>
          <p:cNvSpPr>
            <a:spLocks noGrp="1"/>
          </p:cNvSpPr>
          <p:nvPr>
            <p:ph type="sldNum" sz="quarter" idx="5"/>
          </p:nvPr>
        </p:nvSpPr>
        <p:spPr/>
        <p:txBody>
          <a:bodyPr/>
          <a:lstStyle/>
          <a:p>
            <a:fld id="{11BBCD11-3215-42E5-8DDD-FBA0FDADE6EE}" type="slidenum">
              <a:rPr lang="en-US" smtClean="0"/>
              <a:t>3</a:t>
            </a:fld>
            <a:endParaRPr lang="en-US"/>
          </a:p>
        </p:txBody>
      </p:sp>
    </p:spTree>
    <p:extLst>
      <p:ext uri="{BB962C8B-B14F-4D97-AF65-F5344CB8AC3E}">
        <p14:creationId xmlns:p14="http://schemas.microsoft.com/office/powerpoint/2010/main" val="2536031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F8D9-225B-5826-22F0-A9CD5EEE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2CC8-49EC-C458-9ECD-B359050E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762A-E3AF-DF3C-3620-59BBE3C0F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Voiceover that all these pieces have an economic consequence to both the person and their health/economic and to the system itself especially outside the VA. Keep in mind the VA can build in services so can be lost revenue. Simply said, a person with one health condition is cheaper to treat than someone with seven conditions. Administrators care a lot about cost so we have made a logical connection based on research that helping someone with better self management and getting preventative or immediate healthcare all makes it more affordable to the VA. More conditions and no shows make it harder to get veterans in and is cost on getting backed up on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Erin to develop image / graphs / tables based on content. Might need to be two slides. (Medical – health and treatment, and Socio-cultural – life management and social well-being) </a:t>
            </a:r>
            <a:br>
              <a:rPr lang="en-US" dirty="0"/>
            </a:br>
            <a:br>
              <a:rPr lang="en-US" dirty="0"/>
            </a:br>
            <a:r>
              <a:rPr lang="en-US" dirty="0"/>
              <a:t>Note for Erin to work on another version with Jill : Lack of belongingness in their current social circle and difficulty finding belongingness in future circles</a:t>
            </a:r>
          </a:p>
          <a:p>
            <a:endParaRPr lang="en-US" dirty="0"/>
          </a:p>
        </p:txBody>
      </p:sp>
      <p:sp>
        <p:nvSpPr>
          <p:cNvPr id="4" name="Slide Number Placeholder 3">
            <a:extLst>
              <a:ext uri="{FF2B5EF4-FFF2-40B4-BE49-F238E27FC236}">
                <a16:creationId xmlns:a16="http://schemas.microsoft.com/office/drawing/2014/main" id="{C9A25589-1418-8FC9-909C-DB2A953DACC3}"/>
              </a:ext>
            </a:extLst>
          </p:cNvPr>
          <p:cNvSpPr>
            <a:spLocks noGrp="1"/>
          </p:cNvSpPr>
          <p:nvPr>
            <p:ph type="sldNum" sz="quarter" idx="5"/>
          </p:nvPr>
        </p:nvSpPr>
        <p:spPr/>
        <p:txBody>
          <a:bodyPr/>
          <a:lstStyle/>
          <a:p>
            <a:fld id="{11BBCD11-3215-42E5-8DDD-FBA0FDADE6EE}" type="slidenum">
              <a:rPr lang="en-US" smtClean="0"/>
              <a:t>4</a:t>
            </a:fld>
            <a:endParaRPr lang="en-US"/>
          </a:p>
        </p:txBody>
      </p:sp>
    </p:spTree>
    <p:extLst>
      <p:ext uri="{BB962C8B-B14F-4D97-AF65-F5344CB8AC3E}">
        <p14:creationId xmlns:p14="http://schemas.microsoft.com/office/powerpoint/2010/main" val="271856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F8D9-225B-5826-22F0-A9CD5EEE2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2CC8-49EC-C458-9ECD-B359050E4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2762A-E3AF-DF3C-3620-59BBE3C0F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Voiceover that all these pieces have an economic consequence to both the person and their health/economic and to the system itself especially outside the VA. Keep in mind the VA can build in services so can be lost revenue. Simply said, a person with one health condition is cheaper to treat than someone with seven conditions. Administrators care a lot about cost so we have made a logical connection based on research that helping someone with better self management and getting preventative or immediate healthcare all makes it more affordable to the VA. More conditions and no shows make it harder to get veterans in and is cost on getting backed up on appointments.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Erin to develop image / graphs / tables based on content. Might need to be two slides. (Medical – health and treatment, and Socio-cultural – life management and social well-being) </a:t>
            </a:r>
            <a:br>
              <a:rPr lang="en-US" dirty="0"/>
            </a:br>
            <a:br>
              <a:rPr lang="en-US" dirty="0"/>
            </a:br>
            <a:r>
              <a:rPr lang="en-US" dirty="0"/>
              <a:t>Note for Erin to work on another version with Jill : Lack of belongingness in their current social circle and difficulty finding belongingness in future circles</a:t>
            </a:r>
          </a:p>
          <a:p>
            <a:endParaRPr lang="en-US" dirty="0"/>
          </a:p>
        </p:txBody>
      </p:sp>
      <p:sp>
        <p:nvSpPr>
          <p:cNvPr id="4" name="Slide Number Placeholder 3">
            <a:extLst>
              <a:ext uri="{FF2B5EF4-FFF2-40B4-BE49-F238E27FC236}">
                <a16:creationId xmlns:a16="http://schemas.microsoft.com/office/drawing/2014/main" id="{C9A25589-1418-8FC9-909C-DB2A953DACC3}"/>
              </a:ext>
            </a:extLst>
          </p:cNvPr>
          <p:cNvSpPr>
            <a:spLocks noGrp="1"/>
          </p:cNvSpPr>
          <p:nvPr>
            <p:ph type="sldNum" sz="quarter" idx="5"/>
          </p:nvPr>
        </p:nvSpPr>
        <p:spPr/>
        <p:txBody>
          <a:bodyPr/>
          <a:lstStyle/>
          <a:p>
            <a:fld id="{11BBCD11-3215-42E5-8DDD-FBA0FDADE6EE}" type="slidenum">
              <a:rPr lang="en-US" smtClean="0"/>
              <a:t>5</a:t>
            </a:fld>
            <a:endParaRPr lang="en-US"/>
          </a:p>
        </p:txBody>
      </p:sp>
    </p:spTree>
    <p:extLst>
      <p:ext uri="{BB962C8B-B14F-4D97-AF65-F5344CB8AC3E}">
        <p14:creationId xmlns:p14="http://schemas.microsoft.com/office/powerpoint/2010/main" val="27903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Theme was no-shows and leads to importance of knowing cognitive impairment and bringing in caregiver. Consider these ideas for voice 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rPr>
              <a:t>Citation: Nakase-Richardson R, Cotner BA, Martin AM, Agtarap SD, Tweed A, </a:t>
            </a:r>
            <a:r>
              <a:rPr lang="en-US" sz="1200" dirty="0" err="1">
                <a:effectLst/>
                <a:ea typeface="Times New Roman" panose="02020603050405020304" pitchFamily="18" charset="0"/>
              </a:rPr>
              <a:t>Esterov</a:t>
            </a:r>
            <a:r>
              <a:rPr lang="en-US" sz="1200" dirty="0">
                <a:effectLst/>
                <a:ea typeface="Times New Roman" panose="02020603050405020304" pitchFamily="18" charset="0"/>
              </a:rPr>
              <a:t> D, O’Connor DR, Ching D, Haun JN, Hanks RA, Bergquist TF, Hammond FM, Zafonte RD, Hoffman JM. Provider Perspectives of Facilitators and Barriers to Reaching and Utilizing Chronic Pain Healthcare for Persons with Traumatic Brain Injury: A NIDILRR and VA TBI Model Systems Collaborative Project, </a:t>
            </a:r>
            <a:r>
              <a:rPr lang="en-US" sz="1200" i="1" dirty="0">
                <a:effectLst/>
                <a:ea typeface="Times New Roman" panose="02020603050405020304" pitchFamily="18" charset="0"/>
              </a:rPr>
              <a:t>J Head Trauma </a:t>
            </a:r>
            <a:r>
              <a:rPr lang="en-US" sz="1200" i="1" dirty="0" err="1">
                <a:effectLst/>
                <a:ea typeface="Times New Roman" panose="02020603050405020304" pitchFamily="18" charset="0"/>
              </a:rPr>
              <a:t>Rehabil</a:t>
            </a:r>
            <a:r>
              <a:rPr lang="en-US" sz="1200" dirty="0">
                <a:effectLst/>
                <a:ea typeface="Times New Roman" panose="02020603050405020304" pitchFamily="18" charset="0"/>
              </a:rPr>
              <a:t>; 39 (1), E15–E28.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467014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D5DE5-DCB3-E807-4986-92075D396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D3846-62C6-89CE-404E-1335BFF10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1ABF6-4FB5-9860-4536-9A5E6645D8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t>This is a project on health care for persons with cognitive impairment after TBI. The implications of this study reach beyond TBI diagnosis, as many neurological and systematic and psychiatric conditions are associated cognitive impairment. However, our data come from our clinical research with TBI survivors and their family members. </a:t>
            </a:r>
          </a:p>
          <a:p>
            <a:pPr marL="0" indent="0">
              <a:buFont typeface="+mj-lt"/>
              <a:buNone/>
            </a:pPr>
            <a:endParaRPr lang="en-US" dirty="0">
              <a:solidFill>
                <a:schemeClr val="bg1"/>
              </a:solidFill>
            </a:endParaRPr>
          </a:p>
          <a:p>
            <a:pPr marL="457200" indent="-457200">
              <a:buFont typeface="+mj-lt"/>
              <a:buAutoNum type="alphaUcPeriod"/>
            </a:pPr>
            <a:r>
              <a:rPr lang="en-US" dirty="0">
                <a:solidFill>
                  <a:schemeClr val="bg1"/>
                </a:solidFill>
              </a:rPr>
              <a:t>Frequency of chronic cognitive impairment:</a:t>
            </a:r>
          </a:p>
          <a:p>
            <a:pPr marL="749808" lvl="1" indent="-457200">
              <a:buFont typeface="+mj-lt"/>
              <a:buAutoNum type="alphaUcPeriod"/>
            </a:pPr>
            <a:r>
              <a:rPr lang="en-US" dirty="0">
                <a:solidFill>
                  <a:schemeClr val="bg1"/>
                </a:solidFill>
              </a:rPr>
              <a:t>21%-57% following moderate to severe TBI (Tsai YC, Liu CJ, Huang HC, Lin JH, Chen PY, Su YK, Chen CT, Chiu HY. A meta-analysis of dynamic prevalence of cognitive deficits in the acute, subacute, and chronic phases after traumatic brain injury. Journal of neuroscience nursing. 2021;53(2):63-68.)</a:t>
            </a:r>
          </a:p>
          <a:p>
            <a:pPr marL="749808" lvl="1" indent="-457200">
              <a:buFont typeface="+mj-lt"/>
              <a:buAutoNum type="alphaUcPeriod"/>
            </a:pPr>
            <a:r>
              <a:rPr lang="en-US" dirty="0">
                <a:solidFill>
                  <a:schemeClr val="bg1"/>
                </a:solidFill>
              </a:rPr>
              <a:t>20-80% following ischemic or hemorrhagic stroke (Sun JH, Tan L, Yu JT. Post-stroke cognitive impairment: epidemiology, mechanisms and management. Annals of translational medicine. 2014;2(8):80. doi: 10.3978/j.issn.2305-5839.2014.08.05</a:t>
            </a:r>
          </a:p>
          <a:p>
            <a:pPr marL="749808" lvl="1" indent="-457200">
              <a:buFont typeface="+mj-lt"/>
              <a:buAutoNum type="alphaUcPeriod"/>
            </a:pPr>
            <a:r>
              <a:rPr lang="en-US" dirty="0">
                <a:solidFill>
                  <a:schemeClr val="bg1"/>
                </a:solidFill>
              </a:rPr>
              <a:t>100% in persons with mild cognitive impairment, dementia of the Alzheimer’s type, dementia with Lewy bodies, primary progressive aphasia, frontotemporal dementia (cognitive impairment if characteristic of these diseases)</a:t>
            </a:r>
          </a:p>
          <a:p>
            <a:pPr marL="457200" indent="-457200">
              <a:buFont typeface="+mj-lt"/>
              <a:buAutoNum type="alphaUcPeriod"/>
            </a:pPr>
            <a:r>
              <a:rPr lang="en-US" dirty="0">
                <a:solidFill>
                  <a:schemeClr val="bg1"/>
                </a:solidFill>
              </a:rPr>
              <a:t>(Saverino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457200" indent="-457200">
              <a:buFont typeface="+mj-lt"/>
              <a:buAutoNum type="alphaUcPeriod"/>
            </a:pPr>
            <a:r>
              <a:rPr lang="en-US" dirty="0">
                <a:solidFill>
                  <a:schemeClr val="bg1"/>
                </a:solidFill>
              </a:rPr>
              <a:t>Quote from somewhere? From lived experience? From HC provider, or HC admin.</a:t>
            </a:r>
          </a:p>
          <a:p>
            <a:pPr marL="0" indent="0">
              <a:buFont typeface="+mj-lt"/>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547CE320-0F66-6F41-640A-A2EF73B06A6A}"/>
              </a:ext>
            </a:extLst>
          </p:cNvPr>
          <p:cNvSpPr>
            <a:spLocks noGrp="1"/>
          </p:cNvSpPr>
          <p:nvPr>
            <p:ph type="sldNum" sz="quarter" idx="5"/>
          </p:nvPr>
        </p:nvSpPr>
        <p:spPr/>
        <p:txBody>
          <a:bodyPr/>
          <a:lstStyle/>
          <a:p>
            <a:fld id="{11BBCD11-3215-42E5-8DDD-FBA0FDADE6EE}" type="slidenum">
              <a:rPr lang="en-US" smtClean="0"/>
              <a:t>7</a:t>
            </a:fld>
            <a:endParaRPr lang="en-US"/>
          </a:p>
        </p:txBody>
      </p:sp>
    </p:spTree>
    <p:extLst>
      <p:ext uri="{BB962C8B-B14F-4D97-AF65-F5344CB8AC3E}">
        <p14:creationId xmlns:p14="http://schemas.microsoft.com/office/powerpoint/2010/main" val="4763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B337-0107-66F1-2C12-A1D18400E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EA62B-90BA-8223-5E49-325384077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E1066-D2ED-3509-196C-DBC192CF0B32}"/>
              </a:ext>
            </a:extLst>
          </p:cNvPr>
          <p:cNvSpPr>
            <a:spLocks noGrp="1"/>
          </p:cNvSpPr>
          <p:nvPr>
            <p:ph type="body" idx="1"/>
          </p:nvPr>
        </p:nvSpPr>
        <p:spPr/>
        <p:txBody>
          <a:bodyPr/>
          <a:lstStyle/>
          <a:p>
            <a:pPr marL="457200" indent="-457200">
              <a:buFont typeface="+mj-lt"/>
              <a:buAutoNum type="alphaUcPeriod"/>
            </a:pPr>
            <a:r>
              <a:rPr lang="en-US" dirty="0">
                <a:solidFill>
                  <a:schemeClr val="bg1"/>
                </a:solidFill>
              </a:rPr>
              <a:t>The impact of cognitive impairment:</a:t>
            </a:r>
          </a:p>
          <a:p>
            <a:pPr marL="749808" lvl="1" indent="-457200">
              <a:buFont typeface="+mj-lt"/>
              <a:buAutoNum type="alphaUcPeriod"/>
            </a:pPr>
            <a:r>
              <a:rPr lang="en-US" dirty="0">
                <a:solidFill>
                  <a:schemeClr val="bg1"/>
                </a:solidFill>
              </a:rPr>
              <a:t>Cost: of $2.8 billion in annual direct and indirect costs (TBI), (Humphreys I, Wood RL, Phillips CJ, et al. The costs of traumatic brain injury: a literature review. </a:t>
            </a:r>
            <a:r>
              <a:rPr lang="en-US" dirty="0" err="1">
                <a:solidFill>
                  <a:schemeClr val="bg1"/>
                </a:solidFill>
              </a:rPr>
              <a:t>Clinicoecon</a:t>
            </a:r>
            <a:r>
              <a:rPr lang="en-US" dirty="0">
                <a:solidFill>
                  <a:schemeClr val="bg1"/>
                </a:solidFill>
              </a:rPr>
              <a:t> Outcomes Res. 2013;5:281–287)</a:t>
            </a:r>
          </a:p>
          <a:p>
            <a:pPr marL="749808" lvl="1" indent="-457200">
              <a:buFont typeface="+mj-lt"/>
              <a:buAutoNum type="alphaUcPeriod"/>
            </a:pPr>
            <a:r>
              <a:rPr lang="en-US" dirty="0">
                <a:solidFill>
                  <a:schemeClr val="bg1"/>
                </a:solidFill>
              </a:rPr>
              <a:t>Re-hospitalization: 36% of persons with mod-to-severe TBI are readmitted within 3 years, often due to subsequent injury, poisoning, and among the aging population with TBI, circulatory and respiratory conditions (Saverino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749808" lvl="1" indent="-457200">
              <a:buFont typeface="+mj-lt"/>
              <a:buAutoNum type="alphaUcPeriod"/>
            </a:pPr>
            <a:endParaRPr lang="en-US" dirty="0">
              <a:solidFill>
                <a:schemeClr val="bg1"/>
              </a:solidFill>
            </a:endParaRPr>
          </a:p>
          <a:p>
            <a:pPr marL="749808" lvl="1" indent="-457200">
              <a:buFont typeface="+mj-lt"/>
              <a:buAutoNum type="alphaUcPeriod"/>
            </a:pPr>
            <a:endParaRPr lang="en-US" dirty="0">
              <a:solidFill>
                <a:schemeClr val="bg1"/>
              </a:solidFill>
            </a:endParaRPr>
          </a:p>
          <a:p>
            <a:r>
              <a:rPr lang="en-US" sz="1600" b="1" dirty="0">
                <a:solidFill>
                  <a:srgbClr val="FF0000"/>
                </a:solidFill>
                <a:effectLst/>
                <a:latin typeface="Arial" panose="020B0604020202020204" pitchFamily="34" charset="0"/>
                <a:ea typeface="Times New Roman" panose="02020603050405020304" pitchFamily="18" charset="0"/>
              </a:rPr>
              <a:t>Define practical outcomes – and then provide stats on impact and cost</a:t>
            </a:r>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Wittine LM, Ketchum JM, Silva MA, Hammond FM, Loyo K, Lezama J, Nakase-Richardson R. Mortality among Veterans following Traumatic Brain Injury: A VA Traumatic Brain Injury Model Systems Study. </a:t>
            </a:r>
            <a:r>
              <a:rPr lang="en-US" sz="1200" i="1" dirty="0">
                <a:effectLst/>
                <a:latin typeface="Arial" panose="020B0604020202020204" pitchFamily="34" charset="0"/>
                <a:ea typeface="Times New Roman" panose="02020603050405020304" pitchFamily="18" charset="0"/>
              </a:rPr>
              <a:t>J Neurotrauma. 2025. </a:t>
            </a:r>
            <a:r>
              <a:rPr lang="en-US" sz="1200" i="0" dirty="0">
                <a:effectLst/>
                <a:latin typeface="Arial" panose="020B0604020202020204" pitchFamily="34" charset="0"/>
                <a:ea typeface="Times New Roman" panose="02020603050405020304" pitchFamily="18" charset="0"/>
              </a:rPr>
              <a:t>42(7-8): </a:t>
            </a:r>
            <a:r>
              <a:rPr lang="en-US" sz="1200" dirty="0">
                <a:effectLst/>
                <a:latin typeface="Arial" panose="020B0604020202020204" pitchFamily="34" charset="0"/>
                <a:ea typeface="Times New Roman" panose="02020603050405020304" pitchFamily="18" charset="0"/>
              </a:rPr>
              <a:t>doi: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Tran J, Hammond F,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Tang X, Eapen B, McCarthy M, Nakase-Richardson R. Rehospitalization in the first year following veteran and service member TBI: A VA TBI Model Systems study. </a:t>
            </a:r>
            <a:r>
              <a:rPr lang="en-US" sz="1200" i="1" dirty="0">
                <a:effectLst/>
                <a:latin typeface="Arial" panose="020B0604020202020204" pitchFamily="34" charset="0"/>
                <a:ea typeface="Times New Roman" panose="02020603050405020304" pitchFamily="18" charset="0"/>
              </a:rPr>
              <a:t>J Head Trauma </a:t>
            </a:r>
            <a:r>
              <a:rPr lang="en-US" sz="1200" i="1"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2017; 32(4):264-270. </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Dismuke-Greer C, Almeida EJ, Silva MA,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Rocek G, Phillips LM, Walker WC, Nakase-Richardson R. Impact of Posttraumatic Amnesia Duration on Traumatic Brain Injury (TBI) First Year Hospital Costs: A Veterans Affairs TBI Model Systems Study. Arch Phys Med </a:t>
            </a:r>
            <a:r>
              <a:rPr lang="en-US" sz="1200"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2023. </a:t>
            </a:r>
            <a:r>
              <a:rPr lang="en-US" sz="1200" dirty="0">
                <a:effectLst/>
                <a:latin typeface="Arial" panose="020B0604020202020204" pitchFamily="34" charset="0"/>
                <a:ea typeface="Calibri" panose="020F0502020204030204" pitchFamily="34" charset="0"/>
              </a:rPr>
              <a:t>2023 Jul;104(7):1007-1015. </a:t>
            </a:r>
            <a:endParaRPr lang="en-US" sz="1200" dirty="0"/>
          </a:p>
          <a:p>
            <a:endParaRPr lang="en-US" dirty="0"/>
          </a:p>
        </p:txBody>
      </p:sp>
      <p:sp>
        <p:nvSpPr>
          <p:cNvPr id="4" name="Slide Number Placeholder 3">
            <a:extLst>
              <a:ext uri="{FF2B5EF4-FFF2-40B4-BE49-F238E27FC236}">
                <a16:creationId xmlns:a16="http://schemas.microsoft.com/office/drawing/2014/main" id="{07535056-2EFA-2F39-4A7C-8369761DDE2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31580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4362-F030-6663-EAC7-6A9A61D09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5DDE8-2A7D-6072-5C64-47125F330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65DA2-91CE-274D-724B-5678A7F5E229}"/>
              </a:ext>
            </a:extLst>
          </p:cNvPr>
          <p:cNvSpPr>
            <a:spLocks noGrp="1"/>
          </p:cNvSpPr>
          <p:nvPr>
            <p:ph type="body" idx="1"/>
          </p:nvPr>
        </p:nvSpPr>
        <p:spPr/>
        <p:txBody>
          <a:bodyPr/>
          <a:lstStyle/>
          <a:p>
            <a:pPr marL="0" indent="0">
              <a:buFont typeface="+mj-lt"/>
              <a:buNone/>
            </a:pPr>
            <a:r>
              <a:rPr lang="en-US" dirty="0">
                <a:solidFill>
                  <a:schemeClr val="bg1"/>
                </a:solidFill>
              </a:rPr>
              <a:t>The impact of cognitive impairment:</a:t>
            </a:r>
          </a:p>
          <a:p>
            <a:pPr marL="0" indent="0">
              <a:buFont typeface="+mj-lt"/>
              <a:buNone/>
            </a:pPr>
            <a:r>
              <a:rPr lang="en-US" dirty="0">
                <a:solidFill>
                  <a:schemeClr val="bg1"/>
                </a:solidFill>
              </a:rPr>
              <a:t>Cost: of $2.8 billion in annual direct and indirect costs (TBI), (Humphreys I, Wood RL, Phillips CJ, et al. The costs of traumatic brain injury: a literature review. </a:t>
            </a:r>
            <a:r>
              <a:rPr lang="en-US" dirty="0" err="1">
                <a:solidFill>
                  <a:schemeClr val="bg1"/>
                </a:solidFill>
              </a:rPr>
              <a:t>Clinicoecon</a:t>
            </a:r>
            <a:r>
              <a:rPr lang="en-US" dirty="0">
                <a:solidFill>
                  <a:schemeClr val="bg1"/>
                </a:solidFill>
              </a:rPr>
              <a:t> Outcomes Res. 2013;5:281–287)</a:t>
            </a:r>
          </a:p>
          <a:p>
            <a:pPr marL="0" indent="0">
              <a:buFont typeface="+mj-lt"/>
              <a:buNone/>
            </a:pPr>
            <a:r>
              <a:rPr lang="en-US" dirty="0">
                <a:solidFill>
                  <a:schemeClr val="bg1"/>
                </a:solidFill>
              </a:rPr>
              <a:t>Re-hospitalization: 36% of persons with mod-to-severe TBI are readmitted within 3 years, often due to subsequent injury, poisoning, and among the aging population with TBI, circulatory and respiratory conditions (Saverino C, Swaine B, Jaglal S, Lewko J, </a:t>
            </a:r>
            <a:r>
              <a:rPr lang="en-US" dirty="0" err="1">
                <a:solidFill>
                  <a:schemeClr val="bg1"/>
                </a:solidFill>
              </a:rPr>
              <a:t>Vernich</a:t>
            </a:r>
            <a:r>
              <a:rPr lang="en-US" dirty="0">
                <a:solidFill>
                  <a:schemeClr val="bg1"/>
                </a:solidFill>
              </a:rPr>
              <a:t> L, Voth J, </a:t>
            </a:r>
            <a:r>
              <a:rPr lang="en-US" dirty="0" err="1">
                <a:solidFill>
                  <a:schemeClr val="bg1"/>
                </a:solidFill>
              </a:rPr>
              <a:t>Calzavara</a:t>
            </a:r>
            <a:r>
              <a:rPr lang="en-US" dirty="0">
                <a:solidFill>
                  <a:schemeClr val="bg1"/>
                </a:solidFill>
              </a:rPr>
              <a:t> A, Colantonio A. Rehospitalization after traumatic brain injury: a population-based study. Archives of physical medicine and rehabilitation. 2016 Feb 1;97(2):S19-25.)</a:t>
            </a:r>
          </a:p>
          <a:p>
            <a:pPr marL="292608" lvl="1" indent="0">
              <a:buFont typeface="+mj-lt"/>
              <a:buNone/>
            </a:pPr>
            <a:endParaRPr lang="en-US" dirty="0">
              <a:solidFill>
                <a:schemeClr val="bg1"/>
              </a:solidFill>
            </a:endParaRPr>
          </a:p>
          <a:p>
            <a:r>
              <a:rPr lang="en-US" sz="1600" b="1" dirty="0">
                <a:solidFill>
                  <a:srgbClr val="FF0000"/>
                </a:solidFill>
                <a:effectLst/>
                <a:latin typeface="Arial" panose="020B0604020202020204" pitchFamily="34" charset="0"/>
                <a:ea typeface="Times New Roman" panose="02020603050405020304" pitchFamily="18" charset="0"/>
              </a:rPr>
              <a:t>Define practical outcomes – and then provide stats on impact and cost</a:t>
            </a:r>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Wittine LM, Ketchum JM, Silva MA, Hammond FM, Loyo K, Lezama J, Nakase-Richardson R. Mortality among Veterans following Traumatic Brain Injury: A VA Traumatic Brain Injury Model Systems Study. </a:t>
            </a:r>
            <a:r>
              <a:rPr lang="en-US" sz="1200" i="1" dirty="0">
                <a:effectLst/>
                <a:latin typeface="Arial" panose="020B0604020202020204" pitchFamily="34" charset="0"/>
                <a:ea typeface="Times New Roman" panose="02020603050405020304" pitchFamily="18" charset="0"/>
              </a:rPr>
              <a:t>J Neurotrauma. 2025. </a:t>
            </a:r>
            <a:r>
              <a:rPr lang="en-US" sz="1200" i="0" dirty="0">
                <a:effectLst/>
                <a:latin typeface="Arial" panose="020B0604020202020204" pitchFamily="34" charset="0"/>
                <a:ea typeface="Times New Roman" panose="02020603050405020304" pitchFamily="18" charset="0"/>
              </a:rPr>
              <a:t>42(7-8): </a:t>
            </a:r>
            <a:r>
              <a:rPr lang="en-US" sz="1200" dirty="0">
                <a:effectLst/>
                <a:latin typeface="Arial" panose="020B0604020202020204" pitchFamily="34" charset="0"/>
                <a:ea typeface="Times New Roman" panose="02020603050405020304" pitchFamily="18" charset="0"/>
              </a:rPr>
              <a:t>doi: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Tran J, Hammond F,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Tang X, Eapen B, McCarthy M, Nakase-Richardson R. Rehospitalization in the first year following veteran and service member TBI: A VA TBI Model Systems study. </a:t>
            </a:r>
            <a:r>
              <a:rPr lang="en-US" sz="1200" i="1" dirty="0">
                <a:effectLst/>
                <a:latin typeface="Arial" panose="020B0604020202020204" pitchFamily="34" charset="0"/>
                <a:ea typeface="Times New Roman" panose="02020603050405020304" pitchFamily="18" charset="0"/>
              </a:rPr>
              <a:t>J Head Trauma </a:t>
            </a:r>
            <a:r>
              <a:rPr lang="en-US" sz="1200" i="1"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2017; 32(4):264-270. </a:t>
            </a: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rPr>
              <a:t>Dismuke-Greer C, Almeida EJ, Silva MA, </a:t>
            </a:r>
            <a:r>
              <a:rPr lang="en-US" sz="1200" dirty="0" err="1">
                <a:effectLst/>
                <a:latin typeface="Arial" panose="020B0604020202020204" pitchFamily="34" charset="0"/>
                <a:ea typeface="Times New Roman" panose="02020603050405020304" pitchFamily="18" charset="0"/>
              </a:rPr>
              <a:t>Dams-O’Connor</a:t>
            </a:r>
            <a:r>
              <a:rPr lang="en-US" sz="1200" dirty="0">
                <a:effectLst/>
                <a:latin typeface="Arial" panose="020B0604020202020204" pitchFamily="34" charset="0"/>
                <a:ea typeface="Times New Roman" panose="02020603050405020304" pitchFamily="18" charset="0"/>
              </a:rPr>
              <a:t> K, Rocek G, Phillips LM, Walker WC, Nakase-Richardson R. Impact of Posttraumatic Amnesia Duration on Traumatic Brain Injury (TBI) First Year Hospital Costs: A Veterans Affairs TBI Model Systems Study. Arch Phys Med </a:t>
            </a:r>
            <a:r>
              <a:rPr lang="en-US" sz="1200" dirty="0" err="1">
                <a:effectLst/>
                <a:latin typeface="Arial" panose="020B0604020202020204" pitchFamily="34" charset="0"/>
                <a:ea typeface="Times New Roman" panose="02020603050405020304" pitchFamily="18" charset="0"/>
              </a:rPr>
              <a:t>Rehabil</a:t>
            </a:r>
            <a:r>
              <a:rPr lang="en-US" sz="1200" dirty="0">
                <a:effectLst/>
                <a:latin typeface="Arial" panose="020B0604020202020204" pitchFamily="34" charset="0"/>
                <a:ea typeface="Times New Roman" panose="02020603050405020304" pitchFamily="18" charset="0"/>
              </a:rPr>
              <a:t>, 2023. </a:t>
            </a:r>
            <a:r>
              <a:rPr lang="en-US" sz="1200" dirty="0">
                <a:effectLst/>
                <a:latin typeface="Arial" panose="020B0604020202020204" pitchFamily="34" charset="0"/>
                <a:ea typeface="Calibri" panose="020F0502020204030204" pitchFamily="34" charset="0"/>
              </a:rPr>
              <a:t>2023 Jul;104(7):1007-1015. </a:t>
            </a:r>
            <a:endParaRPr lang="en-US" sz="1200" dirty="0"/>
          </a:p>
          <a:p>
            <a:endParaRPr lang="en-US" dirty="0"/>
          </a:p>
        </p:txBody>
      </p:sp>
      <p:sp>
        <p:nvSpPr>
          <p:cNvPr id="4" name="Slide Number Placeholder 3">
            <a:extLst>
              <a:ext uri="{FF2B5EF4-FFF2-40B4-BE49-F238E27FC236}">
                <a16:creationId xmlns:a16="http://schemas.microsoft.com/office/drawing/2014/main" id="{A4E739FE-E048-90BB-7FD8-D40D8D1F4AB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940A88-1312-4D04-9B47-13E952EF78F6}" type="slidenum">
              <a:rPr kumimoji="0" 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41170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39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gradFill>
          <a:gsLst>
            <a:gs pos="97000">
              <a:srgbClr val="6CC1E3"/>
            </a:gs>
            <a:gs pos="55000">
              <a:srgbClr val="3C6F89"/>
            </a:gs>
            <a:gs pos="34000">
              <a:srgbClr val="34617A"/>
            </a:gs>
            <a:gs pos="16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04196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09583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dirty="0">
              <a:solidFill>
                <a:srgbClr val="474747"/>
              </a:solidFill>
              <a:latin typeface="Calibri Light" charset="0"/>
            </a:endParaRPr>
          </a:p>
        </p:txBody>
      </p:sp>
      <p:sp>
        <p:nvSpPr>
          <p:cNvPr id="2" name="Title 1"/>
          <p:cNvSpPr>
            <a:spLocks noGrp="1"/>
          </p:cNvSpPr>
          <p:nvPr>
            <p:ph type="title" hasCustomPrompt="1"/>
          </p:nvPr>
        </p:nvSpPr>
        <p:spPr>
          <a:xfrm>
            <a:off x="364388" y="546895"/>
            <a:ext cx="11484711" cy="1325563"/>
          </a:xfrm>
        </p:spPr>
        <p:txBody>
          <a:bodyPr/>
          <a:lstStyle>
            <a:lvl1pPr>
              <a:defRPr baseline="0"/>
            </a:lvl1pPr>
          </a:lstStyle>
          <a:p>
            <a:r>
              <a:rPr lang="en-US" dirty="0"/>
              <a:t>Text Slide With Bullet List #2</a:t>
            </a:r>
          </a:p>
        </p:txBody>
      </p:sp>
      <p:sp>
        <p:nvSpPr>
          <p:cNvPr id="17" name="Text Placeholder 16"/>
          <p:cNvSpPr>
            <a:spLocks noGrp="1"/>
          </p:cNvSpPr>
          <p:nvPr>
            <p:ph type="body" sz="quarter" idx="13" hasCustomPrompt="1"/>
          </p:nvPr>
        </p:nvSpPr>
        <p:spPr>
          <a:xfrm>
            <a:off x="364388" y="1944218"/>
            <a:ext cx="11484712" cy="602664"/>
          </a:xfrm>
          <a:prstGeom prst="rect">
            <a:avLst/>
          </a:prstGeom>
        </p:spPr>
        <p:txBody>
          <a:bodyPr>
            <a:noAutofit/>
          </a:bodyPr>
          <a:lstStyle>
            <a:lvl1pPr>
              <a:defRPr sz="2400" b="0" i="0">
                <a:latin typeface="Calibri Light" charset="0"/>
                <a:ea typeface="Calibri Light" charset="0"/>
                <a:cs typeface="Calibri Light" charset="0"/>
              </a:defRPr>
            </a:lvl1pPr>
          </a:lstStyle>
          <a:p>
            <a:pPr lvl="0"/>
            <a:r>
              <a:rPr lang="en-US" dirty="0"/>
              <a:t>This is a sub header for bullets</a:t>
            </a:r>
          </a:p>
        </p:txBody>
      </p:sp>
      <p:sp>
        <p:nvSpPr>
          <p:cNvPr id="8" name="Text Placeholder 7"/>
          <p:cNvSpPr>
            <a:spLocks noGrp="1"/>
          </p:cNvSpPr>
          <p:nvPr>
            <p:ph type="body" sz="quarter" idx="17" hasCustomPrompt="1"/>
          </p:nvPr>
        </p:nvSpPr>
        <p:spPr>
          <a:xfrm>
            <a:off x="376743" y="2632135"/>
            <a:ext cx="5740835"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23" name="Text Placeholder 7"/>
          <p:cNvSpPr>
            <a:spLocks noGrp="1"/>
          </p:cNvSpPr>
          <p:nvPr>
            <p:ph type="body" sz="quarter" idx="18" hasCustomPrompt="1"/>
          </p:nvPr>
        </p:nvSpPr>
        <p:spPr>
          <a:xfrm>
            <a:off x="6254750" y="2632135"/>
            <a:ext cx="5594350"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dirty="0"/>
              <a:t>Bullet</a:t>
            </a:r>
          </a:p>
          <a:p>
            <a:pPr lvl="1"/>
            <a:r>
              <a:rPr lang="en-US" dirty="0"/>
              <a:t>Second level</a:t>
            </a:r>
          </a:p>
          <a:p>
            <a:pPr lvl="2"/>
            <a:r>
              <a:rPr lang="en-US" dirty="0"/>
              <a:t>Third level</a:t>
            </a:r>
          </a:p>
          <a:p>
            <a:pPr lvl="0"/>
            <a:r>
              <a:rPr lang="en-US" dirty="0"/>
              <a:t>Bullet</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r>
              <a:rPr lang="en-US">
                <a:solidFill>
                  <a:srgbClr val="B5B4B4"/>
                </a:solidFill>
              </a:rPr>
              <a:t>Takeaway: Impacts would improve patient life and reduce healthcare costs </a:t>
            </a:r>
          </a:p>
          <a:p>
            <a:r>
              <a:rPr lang="en-US">
                <a:solidFill>
                  <a:srgbClr val="B5B4B4"/>
                </a:solidFill>
              </a:rPr>
              <a:t>
Refern;</a:t>
            </a:r>
            <a:endParaRPr lang="en-US" dirty="0">
              <a:solidFill>
                <a:srgbClr val="B5B4B4"/>
              </a:solidFill>
            </a:endParaRPr>
          </a:p>
        </p:txBody>
      </p:sp>
    </p:spTree>
    <p:extLst>
      <p:ext uri="{BB962C8B-B14F-4D97-AF65-F5344CB8AC3E}">
        <p14:creationId xmlns:p14="http://schemas.microsoft.com/office/powerpoint/2010/main" val="1567552953"/>
      </p:ext>
    </p:extLst>
  </p:cSld>
  <p:clrMapOvr>
    <a:masterClrMapping/>
  </p:clrMapOvr>
  <p:extLst>
    <p:ext uri="{DCECCB84-F9BA-43D5-87BE-67443E8EF086}">
      <p15:sldGuideLst xmlns:p15="http://schemas.microsoft.com/office/powerpoint/2012/main">
        <p15:guide id="1" orient="horz" pos="1296">
          <p15:clr>
            <a:srgbClr val="FBAE40"/>
          </p15:clr>
        </p15:guide>
        <p15:guide id="2" pos="7464">
          <p15:clr>
            <a:srgbClr val="FBAE40"/>
          </p15:clr>
        </p15:guide>
        <p15:guide id="3" orient="horz" pos="1872">
          <p15:clr>
            <a:srgbClr val="FBAE40"/>
          </p15:clr>
        </p15:guide>
        <p15:guide id="4" pos="288">
          <p15:clr>
            <a:srgbClr val="FBAE40"/>
          </p15:clr>
        </p15:guide>
        <p15:guide id="5" pos="4728">
          <p15:clr>
            <a:srgbClr val="FBAE40"/>
          </p15:clr>
        </p15:guide>
        <p15:guide id="6"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6EC1E3"/>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BF11067-C810-8259-3ABD-F13BE65B569F}"/>
              </a:ext>
            </a:extLst>
          </p:cNvPr>
          <p:cNvGrpSpPr>
            <a:grpSpLocks/>
          </p:cNvGrpSpPr>
          <p:nvPr userDrawn="1"/>
        </p:nvGrpSpPr>
        <p:grpSpPr bwMode="auto">
          <a:xfrm>
            <a:off x="9066213" y="0"/>
            <a:ext cx="3125787" cy="6858000"/>
            <a:chOff x="9066882" y="0"/>
            <a:chExt cx="3125117" cy="6858000"/>
          </a:xfrm>
        </p:grpSpPr>
        <p:sp>
          <p:nvSpPr>
            <p:cNvPr id="5" name="Rectangle 4">
              <a:extLst>
                <a:ext uri="{FF2B5EF4-FFF2-40B4-BE49-F238E27FC236}">
                  <a16:creationId xmlns:a16="http://schemas.microsoft.com/office/drawing/2014/main" id="{B1A8CB28-8E84-975C-C9DE-9405D970F35A}"/>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163B4C9-2244-7D86-273F-17547223EB35}"/>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7" name="Picture 4" descr="A blue outline of a person's head with a brain&#10;&#10;Description automatically generated">
            <a:extLst>
              <a:ext uri="{FF2B5EF4-FFF2-40B4-BE49-F238E27FC236}">
                <a16:creationId xmlns:a16="http://schemas.microsoft.com/office/drawing/2014/main" id="{D466E573-1F2E-631A-D23E-24EC3649C0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85325" y="754063"/>
            <a:ext cx="26066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1F81E6F9-DCD3-8853-58EB-1B782FE0429C}"/>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420813" y="754063"/>
            <a:ext cx="61817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85094" y="3009014"/>
            <a:ext cx="8653639" cy="1028220"/>
          </a:xfrm>
        </p:spPr>
        <p:txBody>
          <a:bodyPr anchor="b">
            <a:noAutofit/>
          </a:bodyPr>
          <a:lstStyle>
            <a:lvl1pPr algn="ctr">
              <a:defRPr sz="54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542" y="4240289"/>
            <a:ext cx="7314741"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D40686A4-1E4F-90DC-3879-407FBD4C438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pPr>
              <a:defRPr/>
            </a:pPr>
            <a:endParaRPr lang="en-US">
              <a:solidFill>
                <a:schemeClr val="bg1"/>
              </a:solidFill>
            </a:endParaRPr>
          </a:p>
        </p:txBody>
      </p:sp>
      <p:sp>
        <p:nvSpPr>
          <p:cNvPr id="10" name="Footer Placeholder 4">
            <a:extLst>
              <a:ext uri="{FF2B5EF4-FFF2-40B4-BE49-F238E27FC236}">
                <a16:creationId xmlns:a16="http://schemas.microsoft.com/office/drawing/2014/main" id="{23627F23-BC80-742F-EDD0-ED9471983A6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r>
              <a:rPr lang="en-US"/>
              <a:t>Takeaway: Impacts would improve patient life and reduce healthcare costs </a:t>
            </a:r>
          </a:p>
          <a:p>
            <a:r>
              <a:rPr lang="en-US"/>
              <a:t>
Refern;</a:t>
            </a:r>
            <a:endParaRPr lang="en-US">
              <a:solidFill>
                <a:schemeClr val="bg1"/>
              </a:solidFill>
            </a:endParaRPr>
          </a:p>
        </p:txBody>
      </p:sp>
    </p:spTree>
    <p:extLst>
      <p:ext uri="{BB962C8B-B14F-4D97-AF65-F5344CB8AC3E}">
        <p14:creationId xmlns:p14="http://schemas.microsoft.com/office/powerpoint/2010/main" val="217434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6EC1E3">
            <a:alpha val="70000"/>
          </a:srgbClr>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BF11067-C810-8259-3ABD-F13BE65B569F}"/>
              </a:ext>
            </a:extLst>
          </p:cNvPr>
          <p:cNvGrpSpPr>
            <a:grpSpLocks/>
          </p:cNvGrpSpPr>
          <p:nvPr userDrawn="1"/>
        </p:nvGrpSpPr>
        <p:grpSpPr bwMode="auto">
          <a:xfrm rot="16200000">
            <a:off x="5381625" y="-5381628"/>
            <a:ext cx="1428751" cy="12192003"/>
            <a:chOff x="9066882" y="0"/>
            <a:chExt cx="3125117" cy="6858000"/>
          </a:xfrm>
        </p:grpSpPr>
        <p:sp>
          <p:nvSpPr>
            <p:cNvPr id="5" name="Rectangle 4">
              <a:extLst>
                <a:ext uri="{FF2B5EF4-FFF2-40B4-BE49-F238E27FC236}">
                  <a16:creationId xmlns:a16="http://schemas.microsoft.com/office/drawing/2014/main" id="{B1A8CB28-8E84-975C-C9DE-9405D970F35A}"/>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163B4C9-2244-7D86-273F-17547223EB35}"/>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grpSp>
        <p:nvGrpSpPr>
          <p:cNvPr id="11" name="Group 1">
            <a:extLst>
              <a:ext uri="{FF2B5EF4-FFF2-40B4-BE49-F238E27FC236}">
                <a16:creationId xmlns:a16="http://schemas.microsoft.com/office/drawing/2014/main" id="{7C73DDBE-1CA8-EA81-B593-20D25FC80E10}"/>
              </a:ext>
            </a:extLst>
          </p:cNvPr>
          <p:cNvGrpSpPr>
            <a:grpSpLocks/>
          </p:cNvGrpSpPr>
          <p:nvPr userDrawn="1"/>
        </p:nvGrpSpPr>
        <p:grpSpPr bwMode="auto">
          <a:xfrm rot="5400000" flipV="1">
            <a:off x="5389111" y="40138"/>
            <a:ext cx="1428751" cy="12206975"/>
            <a:chOff x="9066881" y="0"/>
            <a:chExt cx="3125118" cy="6858000"/>
          </a:xfrm>
        </p:grpSpPr>
        <p:sp>
          <p:nvSpPr>
            <p:cNvPr id="12" name="Rectangle 11">
              <a:extLst>
                <a:ext uri="{FF2B5EF4-FFF2-40B4-BE49-F238E27FC236}">
                  <a16:creationId xmlns:a16="http://schemas.microsoft.com/office/drawing/2014/main" id="{32834B5E-4BC9-4CC3-7CC1-AE60B2D386D1}"/>
                </a:ext>
              </a:extLst>
            </p:cNvPr>
            <p:cNvSpPr/>
            <p:nvPr userDrawn="1"/>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3" name="Straight Connector 12">
              <a:extLst>
                <a:ext uri="{FF2B5EF4-FFF2-40B4-BE49-F238E27FC236}">
                  <a16:creationId xmlns:a16="http://schemas.microsoft.com/office/drawing/2014/main" id="{DEDCB235-0622-C647-3C3E-07C47790CA0D}"/>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8" name="Picture 5">
            <a:extLst>
              <a:ext uri="{FF2B5EF4-FFF2-40B4-BE49-F238E27FC236}">
                <a16:creationId xmlns:a16="http://schemas.microsoft.com/office/drawing/2014/main" id="{1F81E6F9-DCD3-8853-58EB-1B782FE0429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765892" y="1447776"/>
            <a:ext cx="4675187" cy="14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7974" y="2857500"/>
            <a:ext cx="11233476" cy="1028220"/>
          </a:xfrm>
        </p:spPr>
        <p:txBody>
          <a:bodyPr anchor="b">
            <a:noAutofit/>
          </a:bodyPr>
          <a:lstStyle>
            <a:lvl1pPr algn="ctr">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37422" y="4088775"/>
            <a:ext cx="10141118" cy="12039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4873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EC1E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9537DA-E0F0-595E-A188-616E7585F8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725" y="0"/>
            <a:ext cx="656272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33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EC1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BEF18-ADD3-D6D8-13E7-AA3900BAFDE4}"/>
              </a:ext>
            </a:extLst>
          </p:cNvPr>
          <p:cNvSpPr/>
          <p:nvPr userDrawn="1"/>
        </p:nvSpPr>
        <p:spPr>
          <a:xfrm>
            <a:off x="0" y="0"/>
            <a:ext cx="7667740" cy="6858000"/>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C173A74D-4E4D-A6B1-D040-9F409094B3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80350" y="868363"/>
            <a:ext cx="41084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6072963"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072963" cy="4351338"/>
          </a:xfrm>
        </p:spPr>
        <p:txBody>
          <a:bodyPr/>
          <a:lstStyle>
            <a:lvl1pPr marL="0" indent="0">
              <a:buNone/>
              <a:defRPr>
                <a:solidFill>
                  <a:srgbClr val="FF9F1C"/>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570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6EC1E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BBEF18-ADD3-D6D8-13E7-AA3900BAFDE4}"/>
              </a:ext>
            </a:extLst>
          </p:cNvPr>
          <p:cNvSpPr/>
          <p:nvPr userDrawn="1"/>
        </p:nvSpPr>
        <p:spPr>
          <a:xfrm>
            <a:off x="4524260" y="0"/>
            <a:ext cx="7667740" cy="6858000"/>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C173A74D-4E4D-A6B1-D040-9F409094B37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5110" y="1041083"/>
            <a:ext cx="41084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35830" y="350520"/>
            <a:ext cx="7073900" cy="1325563"/>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35830" y="1811020"/>
            <a:ext cx="7073900" cy="4351338"/>
          </a:xfrm>
        </p:spPr>
        <p:txBody>
          <a:bodyPr/>
          <a:lstStyle>
            <a:lvl1pPr marL="0" indent="0">
              <a:buNone/>
              <a:defRPr>
                <a:solidFill>
                  <a:srgbClr val="FF9F1C"/>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456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44759"/>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2760031A-9553-356F-ABF3-8D081A9A88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4963" y="1666875"/>
            <a:ext cx="28289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77AE6B8E-157C-03F6-F8B1-58A7B30EEF40}"/>
              </a:ext>
            </a:extLst>
          </p:cNvPr>
          <p:cNvGrpSpPr>
            <a:grpSpLocks/>
          </p:cNvGrpSpPr>
          <p:nvPr userDrawn="1"/>
        </p:nvGrpSpPr>
        <p:grpSpPr bwMode="auto">
          <a:xfrm>
            <a:off x="3517900" y="0"/>
            <a:ext cx="8674100" cy="6858000"/>
            <a:chOff x="3517232" y="-2"/>
            <a:chExt cx="8674768" cy="6858002"/>
          </a:xfrm>
        </p:grpSpPr>
        <p:sp>
          <p:nvSpPr>
            <p:cNvPr id="5" name="Rectangle 4">
              <a:extLst>
                <a:ext uri="{FF2B5EF4-FFF2-40B4-BE49-F238E27FC236}">
                  <a16:creationId xmlns:a16="http://schemas.microsoft.com/office/drawing/2014/main" id="{CFA72FF4-7ECA-9EFC-063B-816435E82838}"/>
                </a:ext>
              </a:extLst>
            </p:cNvPr>
            <p:cNvSpPr/>
            <p:nvPr/>
          </p:nvSpPr>
          <p:spPr>
            <a:xfrm>
              <a:off x="3517232" y="-2"/>
              <a:ext cx="8674768" cy="6858002"/>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FF9F1C"/>
                  </a:solidFill>
                </a:rPr>
                <a:t>Brand Guidelines</a:t>
              </a:r>
            </a:p>
          </p:txBody>
        </p:sp>
        <p:cxnSp>
          <p:nvCxnSpPr>
            <p:cNvPr id="6" name="Straight Connector 5">
              <a:extLst>
                <a:ext uri="{FF2B5EF4-FFF2-40B4-BE49-F238E27FC236}">
                  <a16:creationId xmlns:a16="http://schemas.microsoft.com/office/drawing/2014/main" id="{0D58602A-0E8E-0201-4616-9AC5AFC4B746}"/>
                </a:ext>
              </a:extLst>
            </p:cNvPr>
            <p:cNvCxnSpPr>
              <a:cxnSpLocks/>
            </p:cNvCxnSpPr>
            <p:nvPr/>
          </p:nvCxnSpPr>
          <p:spPr>
            <a:xfrm>
              <a:off x="3517232" y="-2"/>
              <a:ext cx="0" cy="6858002"/>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grpSp>
      <p:sp>
        <p:nvSpPr>
          <p:cNvPr id="17" name="Content Placeholder 16"/>
          <p:cNvSpPr>
            <a:spLocks noGrp="1"/>
          </p:cNvSpPr>
          <p:nvPr>
            <p:ph sz="quarter" idx="13"/>
          </p:nvPr>
        </p:nvSpPr>
        <p:spPr>
          <a:xfrm>
            <a:off x="4183063" y="1666210"/>
            <a:ext cx="7518400" cy="4640262"/>
          </a:xfrm>
        </p:spPr>
        <p:txBody>
          <a:bodyPr/>
          <a:lstStyle>
            <a:lvl2pPr marL="457200" indent="0">
              <a:buNone/>
              <a:defRPr b="1"/>
            </a:lvl2pPr>
            <a:lvl3pPr marL="914400" indent="0">
              <a:buNone/>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730255" y="204124"/>
            <a:ext cx="8210107" cy="1325563"/>
          </a:xfrm>
        </p:spPr>
        <p:txBody>
          <a:bodyPr/>
          <a:lstStyle>
            <a:lvl1pPr>
              <a:defRPr b="1">
                <a:solidFill>
                  <a:schemeClr val="bg1"/>
                </a:solidFill>
              </a:defRPr>
            </a:lvl1p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E09AEB74-059F-26D6-E2FD-679E01068834}"/>
              </a:ext>
            </a:extLst>
          </p:cNvPr>
          <p:cNvSpPr>
            <a:spLocks noGrp="1"/>
          </p:cNvSpPr>
          <p:nvPr>
            <p:ph type="ftr" sz="quarter" idx="14"/>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r>
              <a:rPr lang="en-US"/>
              <a:t>Takeaway: Impacts would improve patient life and reduce healthcare costs </a:t>
            </a:r>
          </a:p>
          <a:p>
            <a:r>
              <a:rPr lang="en-US"/>
              <a:t>
Refern;</a:t>
            </a:r>
          </a:p>
        </p:txBody>
      </p:sp>
      <p:sp>
        <p:nvSpPr>
          <p:cNvPr id="8" name="Slide Number Placeholder 5">
            <a:extLst>
              <a:ext uri="{FF2B5EF4-FFF2-40B4-BE49-F238E27FC236}">
                <a16:creationId xmlns:a16="http://schemas.microsoft.com/office/drawing/2014/main" id="{DCE7EF88-3421-DC49-8281-E6B765B07D7E}"/>
              </a:ext>
            </a:extLst>
          </p:cNvPr>
          <p:cNvSpPr>
            <a:spLocks noGrp="1"/>
          </p:cNvSpPr>
          <p:nvPr>
            <p:ph type="sldNum" sz="quarter" idx="15"/>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4E241E4-DDDD-4F67-B4A7-1D579DE6FFD6}" type="slidenum">
              <a:rPr lang="en-US"/>
              <a:pPr>
                <a:defRPr/>
              </a:pPr>
              <a:t>‹#›</a:t>
            </a:fld>
            <a:endParaRPr lang="en-US"/>
          </a:p>
        </p:txBody>
      </p:sp>
    </p:spTree>
    <p:extLst>
      <p:ext uri="{BB962C8B-B14F-4D97-AF65-F5344CB8AC3E}">
        <p14:creationId xmlns:p14="http://schemas.microsoft.com/office/powerpoint/2010/main" val="299866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674"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16" name="Content Placeholder 15"/>
          <p:cNvSpPr>
            <a:spLocks noGrp="1"/>
          </p:cNvSpPr>
          <p:nvPr>
            <p:ph sz="quarter" idx="10"/>
          </p:nvPr>
        </p:nvSpPr>
        <p:spPr>
          <a:xfrm>
            <a:off x="2015331" y="1997604"/>
            <a:ext cx="8161337" cy="4356100"/>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556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98000">
              <a:srgbClr val="6CC1E3"/>
            </a:gs>
            <a:gs pos="59000">
              <a:srgbClr val="3E728D"/>
            </a:gs>
            <a:gs pos="25000">
              <a:srgbClr val="2F5871"/>
            </a:gs>
            <a:gs pos="19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650898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0FB87044-30EC-1366-3ECB-2B3A9BAE078D}"/>
              </a:ext>
            </a:extLst>
          </p:cNvPr>
          <p:cNvGrpSpPr>
            <a:grpSpLocks/>
          </p:cNvGrpSpPr>
          <p:nvPr userDrawn="1"/>
        </p:nvGrpSpPr>
        <p:grpSpPr bwMode="auto">
          <a:xfrm>
            <a:off x="0" y="0"/>
            <a:ext cx="12192000" cy="1589088"/>
            <a:chOff x="0" y="0"/>
            <a:chExt cx="12192000" cy="1588770"/>
          </a:xfrm>
        </p:grpSpPr>
        <p:sp>
          <p:nvSpPr>
            <p:cNvPr id="3" name="Rectangle 2">
              <a:extLst>
                <a:ext uri="{FF2B5EF4-FFF2-40B4-BE49-F238E27FC236}">
                  <a16:creationId xmlns:a16="http://schemas.microsoft.com/office/drawing/2014/main" id="{F4E793B3-1A2C-FDEE-F1EB-605B9F90086C}"/>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 name="Straight Connector 3">
              <a:extLst>
                <a:ext uri="{FF2B5EF4-FFF2-40B4-BE49-F238E27FC236}">
                  <a16:creationId xmlns:a16="http://schemas.microsoft.com/office/drawing/2014/main" id="{586A1C81-C079-FEE4-CAC5-8B9B9337470B}"/>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7D170F2C-CAAF-3B69-7128-35A38315B6DF}"/>
              </a:ext>
            </a:extLst>
          </p:cNvPr>
          <p:cNvGraphicFramePr>
            <a:graphicFrameLocks/>
          </p:cNvGraphicFramePr>
          <p:nvPr userDrawn="1">
            <p:extLst>
              <p:ext uri="{D42A27DB-BD31-4B8C-83A1-F6EECF244321}">
                <p14:modId xmlns:p14="http://schemas.microsoft.com/office/powerpoint/2010/main" val="985114315"/>
              </p:ext>
            </p:extLst>
          </p:nvPr>
        </p:nvGraphicFramePr>
        <p:xfrm>
          <a:off x="813118" y="1990105"/>
          <a:ext cx="10565761" cy="431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
          <p:cNvSpPr>
            <a:spLocks noGrp="1"/>
          </p:cNvSpPr>
          <p:nvPr>
            <p:ph type="title"/>
          </p:nvPr>
        </p:nvSpPr>
        <p:spPr>
          <a:xfrm>
            <a:off x="279847" y="450208"/>
            <a:ext cx="8993753" cy="937895"/>
          </a:xfrm>
          <a:noFill/>
        </p:spPr>
        <p:txBody>
          <a:bodyPr>
            <a:no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20337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84B63"/>
        </a:solidFill>
        <a:effectLst/>
      </p:bgPr>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82A859E5-839F-D9A6-19BF-45FF4C98CC62}"/>
              </a:ext>
            </a:extLst>
          </p:cNvPr>
          <p:cNvGrpSpPr>
            <a:grpSpLocks/>
          </p:cNvGrpSpPr>
          <p:nvPr userDrawn="1"/>
        </p:nvGrpSpPr>
        <p:grpSpPr bwMode="auto">
          <a:xfrm>
            <a:off x="9215438" y="0"/>
            <a:ext cx="2976562" cy="6858000"/>
            <a:chOff x="9215718" y="0"/>
            <a:chExt cx="2976282" cy="6858000"/>
          </a:xfrm>
        </p:grpSpPr>
        <p:sp>
          <p:nvSpPr>
            <p:cNvPr id="3" name="Rectangle 2">
              <a:extLst>
                <a:ext uri="{FF2B5EF4-FFF2-40B4-BE49-F238E27FC236}">
                  <a16:creationId xmlns:a16="http://schemas.microsoft.com/office/drawing/2014/main" id="{B5CA31CA-56F4-998E-6EBF-DEDEB1EADFDC}"/>
                </a:ext>
              </a:extLst>
            </p:cNvPr>
            <p:cNvSpPr/>
            <p:nvPr/>
          </p:nvSpPr>
          <p:spPr>
            <a:xfrm>
              <a:off x="9215718" y="0"/>
              <a:ext cx="2976282"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5" descr="A blue outline of a person's head with a brain&#10;&#10;Description automatically generated">
              <a:extLst>
                <a:ext uri="{FF2B5EF4-FFF2-40B4-BE49-F238E27FC236}">
                  <a16:creationId xmlns:a16="http://schemas.microsoft.com/office/drawing/2014/main" id="{EF2BE752-0114-F93B-9782-BBA7189D09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585152" y="656999"/>
              <a:ext cx="2606848" cy="535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le 3"/>
          <p:cNvSpPr>
            <a:spLocks noGrp="1"/>
          </p:cNvSpPr>
          <p:nvPr>
            <p:ph type="title"/>
          </p:nvPr>
        </p:nvSpPr>
        <p:spPr>
          <a:xfrm>
            <a:off x="274675" y="186946"/>
            <a:ext cx="8454655" cy="1325563"/>
          </a:xfrm>
        </p:spPr>
        <p:txBody>
          <a:bodyPr/>
          <a:lstStyle>
            <a:lvl1pPr>
              <a:defRPr b="1">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46088" y="1998663"/>
            <a:ext cx="7985531" cy="3881437"/>
          </a:xfrm>
        </p:spPr>
        <p:txBody>
          <a:bodyPr/>
          <a:lstStyle>
            <a:lvl1pPr marL="0" indent="0">
              <a:buNone/>
              <a:defRPr/>
            </a:lvl1pPr>
            <a:lvl2pPr marL="457200" indent="0">
              <a:buNone/>
              <a:defRPr/>
            </a:lvl2pPr>
            <a:lvl3pPr marL="914400" indent="0">
              <a:buNone/>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215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284B63"/>
        </a:solidFill>
        <a:effectLst/>
      </p:bgPr>
    </p:bg>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FAC297DA-05ED-C6C7-143C-CB5003CA3FBC}"/>
              </a:ext>
            </a:extLst>
          </p:cNvPr>
          <p:cNvGrpSpPr>
            <a:grpSpLocks/>
          </p:cNvGrpSpPr>
          <p:nvPr userDrawn="1"/>
        </p:nvGrpSpPr>
        <p:grpSpPr bwMode="auto">
          <a:xfrm flipH="1">
            <a:off x="0" y="0"/>
            <a:ext cx="2976563" cy="6858000"/>
            <a:chOff x="9215718" y="0"/>
            <a:chExt cx="2976282" cy="6858000"/>
          </a:xfrm>
        </p:grpSpPr>
        <p:sp>
          <p:nvSpPr>
            <p:cNvPr id="5" name="Rectangle 4">
              <a:extLst>
                <a:ext uri="{FF2B5EF4-FFF2-40B4-BE49-F238E27FC236}">
                  <a16:creationId xmlns:a16="http://schemas.microsoft.com/office/drawing/2014/main" id="{C5C60B1D-6910-2544-A3D0-B69687BF5887}"/>
                </a:ext>
              </a:extLst>
            </p:cNvPr>
            <p:cNvSpPr/>
            <p:nvPr/>
          </p:nvSpPr>
          <p:spPr>
            <a:xfrm>
              <a:off x="9215718" y="0"/>
              <a:ext cx="2976282"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3" descr="A blue outline of a person's head with a brain&#10;&#10;Description automatically generated">
              <a:extLst>
                <a:ext uri="{FF2B5EF4-FFF2-40B4-BE49-F238E27FC236}">
                  <a16:creationId xmlns:a16="http://schemas.microsoft.com/office/drawing/2014/main" id="{567D6A8D-91B3-8D21-7FD8-651221C2A13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585152" y="656999"/>
              <a:ext cx="2606848" cy="535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ubtitle 5"/>
          <p:cNvSpPr>
            <a:spLocks noGrp="1"/>
          </p:cNvSpPr>
          <p:nvPr>
            <p:ph type="subTitle" idx="1"/>
          </p:nvPr>
        </p:nvSpPr>
        <p:spPr>
          <a:xfrm>
            <a:off x="3262693" y="1726385"/>
            <a:ext cx="8368333" cy="4638607"/>
          </a:xfrm>
        </p:spPr>
        <p:txBody>
          <a:bodyPr>
            <a:normAutofit fontScale="92500" lnSpcReduction="20000"/>
          </a:bodyPr>
          <a:lstStyle>
            <a:lvl1pPr marL="0" indent="0">
              <a:buNone/>
              <a:defRPr/>
            </a:lvl1pPr>
          </a:lstStyle>
          <a:p>
            <a:r>
              <a:rPr lang="en-US"/>
              <a:t>Click to edit Master subtitle style</a:t>
            </a:r>
            <a:endParaRPr lang="en-US" dirty="0"/>
          </a:p>
        </p:txBody>
      </p:sp>
      <p:sp>
        <p:nvSpPr>
          <p:cNvPr id="3" name="Title 2"/>
          <p:cNvSpPr>
            <a:spLocks noGrp="1"/>
          </p:cNvSpPr>
          <p:nvPr>
            <p:ph type="title"/>
          </p:nvPr>
        </p:nvSpPr>
        <p:spPr>
          <a:xfrm>
            <a:off x="3145465" y="237534"/>
            <a:ext cx="8368333"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58482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9D9D9">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AB5164C9-92AF-608E-77D7-A4A9B55B13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0" y="1700213"/>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59182C73-C2F8-E4A8-6140-3760655BD860}"/>
              </a:ext>
            </a:extLst>
          </p:cNvPr>
          <p:cNvGrpSpPr>
            <a:grpSpLocks/>
          </p:cNvGrpSpPr>
          <p:nvPr userDrawn="1"/>
        </p:nvGrpSpPr>
        <p:grpSpPr bwMode="auto">
          <a:xfrm>
            <a:off x="0" y="0"/>
            <a:ext cx="12192000" cy="1589088"/>
            <a:chOff x="0" y="0"/>
            <a:chExt cx="12192000" cy="1588770"/>
          </a:xfrm>
        </p:grpSpPr>
        <p:sp>
          <p:nvSpPr>
            <p:cNvPr id="6" name="Rectangle 5">
              <a:extLst>
                <a:ext uri="{FF2B5EF4-FFF2-40B4-BE49-F238E27FC236}">
                  <a16:creationId xmlns:a16="http://schemas.microsoft.com/office/drawing/2014/main" id="{1FD8069F-AC76-F558-4C51-B67456A4AC36}"/>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7E2C6279-3A27-F338-D89E-62F6A1D056F0}"/>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A986158-42B6-EBC9-41A0-CD0993D1BE58}"/>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95940"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221038" y="2105025"/>
            <a:ext cx="7589837" cy="4413250"/>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049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9F409-4217-FD62-250C-6815CA408958}"/>
              </a:ext>
            </a:extLst>
          </p:cNvPr>
          <p:cNvSpPr/>
          <p:nvPr userDrawn="1"/>
        </p:nvSpPr>
        <p:spPr>
          <a:xfrm>
            <a:off x="0" y="0"/>
            <a:ext cx="6961188"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4" descr="A blue outline of a person's head with a brain&#10;&#10;Description automatically generated">
            <a:extLst>
              <a:ext uri="{FF2B5EF4-FFF2-40B4-BE49-F238E27FC236}">
                <a16:creationId xmlns:a16="http://schemas.microsoft.com/office/drawing/2014/main" id="{CF39445D-C233-9A95-DE34-1EFF1019F70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chemeClr val="tx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7134078" y="256749"/>
            <a:ext cx="4338638" cy="1325776"/>
          </a:xfrm>
        </p:spPr>
        <p:txBody>
          <a:bodyPr>
            <a:normAutofit/>
          </a:bodyPr>
          <a:lstStyle>
            <a:lvl2pPr marL="457200" indent="0">
              <a:buNone/>
              <a:defRPr sz="4000" b="1">
                <a:solidFill>
                  <a:srgbClr val="FF9F1C"/>
                </a:solidFill>
              </a:defRPr>
            </a:lvl2pPr>
          </a:lstStyle>
          <a:p>
            <a:pPr lvl="0"/>
            <a:r>
              <a:rPr lang="en-US"/>
              <a:t>Click to edit Master text styles</a:t>
            </a:r>
          </a:p>
        </p:txBody>
      </p:sp>
      <p:sp>
        <p:nvSpPr>
          <p:cNvPr id="16" name="Content Placeholder 15"/>
          <p:cNvSpPr>
            <a:spLocks noGrp="1"/>
          </p:cNvSpPr>
          <p:nvPr>
            <p:ph sz="quarter" idx="11"/>
          </p:nvPr>
        </p:nvSpPr>
        <p:spPr>
          <a:xfrm>
            <a:off x="488950" y="1871663"/>
            <a:ext cx="5607050" cy="4348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373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F9F409-4217-FD62-250C-6815CA408958}"/>
              </a:ext>
            </a:extLst>
          </p:cNvPr>
          <p:cNvSpPr/>
          <p:nvPr userDrawn="1"/>
        </p:nvSpPr>
        <p:spPr>
          <a:xfrm>
            <a:off x="0" y="0"/>
            <a:ext cx="6961188"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156570" y="256962"/>
            <a:ext cx="6456882" cy="1325563"/>
          </a:xfrm>
        </p:spPr>
        <p:txBody>
          <a:bodyPr/>
          <a:lstStyle>
            <a:lvl1pPr>
              <a:defRPr b="1">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7134078" y="256749"/>
            <a:ext cx="4638822" cy="1325776"/>
          </a:xfrm>
        </p:spPr>
        <p:txBody>
          <a:bodyPr>
            <a:noAutofit/>
          </a:bodyPr>
          <a:lstStyle>
            <a:lvl1pPr marL="0" indent="0" algn="l" rtl="0" eaLnBrk="0" fontAlgn="base" hangingPunct="0">
              <a:lnSpc>
                <a:spcPct val="90000"/>
              </a:lnSpc>
              <a:spcBef>
                <a:spcPct val="0"/>
              </a:spcBef>
              <a:spcAft>
                <a:spcPct val="0"/>
              </a:spcAft>
              <a:buNone/>
              <a:defRPr lang="en-US" sz="4400" b="1" kern="1200" dirty="0">
                <a:solidFill>
                  <a:srgbClr val="6CC1E3"/>
                </a:solidFill>
                <a:latin typeface="+mj-lt"/>
                <a:ea typeface="+mj-ea"/>
                <a:cs typeface="+mj-cs"/>
              </a:defRPr>
            </a:lvl1pPr>
            <a:lvl2pPr marL="457200" indent="0">
              <a:buNone/>
              <a:defRPr sz="4000" b="1">
                <a:solidFill>
                  <a:srgbClr val="FF9F1C"/>
                </a:solidFill>
              </a:defRPr>
            </a:lvl2pPr>
          </a:lstStyle>
          <a:p>
            <a:pPr lvl="0"/>
            <a:r>
              <a:rPr lang="en-US" dirty="0"/>
              <a:t>Click to edit Master text styles</a:t>
            </a:r>
          </a:p>
        </p:txBody>
      </p:sp>
      <p:sp>
        <p:nvSpPr>
          <p:cNvPr id="16" name="Content Placeholder 15"/>
          <p:cNvSpPr>
            <a:spLocks noGrp="1"/>
          </p:cNvSpPr>
          <p:nvPr>
            <p:ph sz="quarter" idx="11"/>
          </p:nvPr>
        </p:nvSpPr>
        <p:spPr>
          <a:xfrm>
            <a:off x="488950" y="1871663"/>
            <a:ext cx="5607050" cy="4348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5041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F676CC6A-8C95-9276-1F3E-9F3C760E414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6140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7823791" cy="1325563"/>
          </a:xfrm>
        </p:spPr>
        <p:txBody>
          <a:bodyPr/>
          <a:lstStyle/>
          <a:p>
            <a:r>
              <a:rPr lang="en-US"/>
              <a:t>Click to edit Master title style</a:t>
            </a:r>
            <a:endParaRPr lang="en-US" dirty="0"/>
          </a:p>
        </p:txBody>
      </p:sp>
      <p:sp>
        <p:nvSpPr>
          <p:cNvPr id="5" name="Content Placeholder 4"/>
          <p:cNvSpPr>
            <a:spLocks noGrp="1"/>
          </p:cNvSpPr>
          <p:nvPr>
            <p:ph sz="quarter" idx="10"/>
          </p:nvPr>
        </p:nvSpPr>
        <p:spPr>
          <a:xfrm>
            <a:off x="838199" y="2303463"/>
            <a:ext cx="7374467" cy="3657600"/>
          </a:xfrm>
        </p:spPr>
        <p:txBody>
          <a:bodyPr/>
          <a:lstStyle>
            <a:lvl1pPr>
              <a:defRPr>
                <a:solidFill>
                  <a:schemeClr val="bg1"/>
                </a:solidFill>
              </a:defRPr>
            </a:lvl1pPr>
            <a:lvl2pPr marL="457200" indent="0">
              <a:buNone/>
              <a:defRPr b="1">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6738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D9D9D9">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F41141B1-7127-7BEB-DBF2-B51B600924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9809163" y="1709738"/>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8834DFB6-D824-D50B-3720-B081007D687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25D83B32-CC67-1635-F2ED-E0C1B2B380C8}"/>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1231EB7B-B73E-BE40-703B-64618145068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7" name="TextBox 7">
            <a:extLst>
              <a:ext uri="{FF2B5EF4-FFF2-40B4-BE49-F238E27FC236}">
                <a16:creationId xmlns:a16="http://schemas.microsoft.com/office/drawing/2014/main" id="{3F976022-D6CB-A175-9375-944D6E75A487}"/>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74674" y="222650"/>
            <a:ext cx="10515600" cy="1325563"/>
          </a:xfrm>
        </p:spPr>
        <p:txBody>
          <a:bodyPr/>
          <a:lstStyle>
            <a:lvl1pPr>
              <a:defRPr b="1">
                <a:solidFill>
                  <a:schemeClr val="bg1"/>
                </a:solidFill>
              </a:defRPr>
            </a:lvl1pPr>
          </a:lstStyle>
          <a:p>
            <a:r>
              <a:rPr lang="en-US"/>
              <a:t>Click to edit Master title style</a:t>
            </a:r>
            <a:endParaRPr lang="en-US" dirty="0"/>
          </a:p>
        </p:txBody>
      </p:sp>
      <p:sp>
        <p:nvSpPr>
          <p:cNvPr id="10" name="Content Placeholder 9"/>
          <p:cNvSpPr>
            <a:spLocks noGrp="1"/>
          </p:cNvSpPr>
          <p:nvPr>
            <p:ph sz="quarter" idx="10"/>
          </p:nvPr>
        </p:nvSpPr>
        <p:spPr>
          <a:xfrm>
            <a:off x="500063" y="2254250"/>
            <a:ext cx="890905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4555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55CA032B-BAF1-DFEE-A0E2-ECDD72BA002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282"/>
          <a:stretch>
            <a:fillRect/>
          </a:stretch>
        </p:blipFill>
        <p:spPr bwMode="auto">
          <a:xfrm>
            <a:off x="0" y="1806575"/>
            <a:ext cx="2390775"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a:extLst>
              <a:ext uri="{FF2B5EF4-FFF2-40B4-BE49-F238E27FC236}">
                <a16:creationId xmlns:a16="http://schemas.microsoft.com/office/drawing/2014/main" id="{8B06F725-3003-7CF3-01FE-FFB58991AB6B}"/>
              </a:ext>
            </a:extLst>
          </p:cNvPr>
          <p:cNvGraphicFramePr>
            <a:graphicFrameLocks/>
          </p:cNvGraphicFramePr>
          <p:nvPr userDrawn="1"/>
        </p:nvGraphicFramePr>
        <p:xfrm>
          <a:off x="1869034" y="2127962"/>
          <a:ext cx="10565761" cy="431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5">
            <a:extLst>
              <a:ext uri="{FF2B5EF4-FFF2-40B4-BE49-F238E27FC236}">
                <a16:creationId xmlns:a16="http://schemas.microsoft.com/office/drawing/2014/main" id="{111F1D64-D401-363A-E752-7DCF54CBE5A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ED6E8D5F-8FC2-9E6B-2740-3250BD2FB1FF}"/>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3304ADC5-8E24-FCCC-CD50-9C4DFFB96CA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1"/>
          </p:nvPr>
        </p:nvSpPr>
        <p:spPr>
          <a:xfrm>
            <a:off x="7570788" y="2657474"/>
            <a:ext cx="3508375" cy="3306763"/>
          </a:xfrm>
        </p:spPr>
        <p:txBody>
          <a:bodyPr/>
          <a:lstStyle>
            <a:lvl1pPr marL="0" indent="0">
              <a:buNone/>
              <a:defRPr b="1">
                <a:solidFill>
                  <a:schemeClr val="bg1"/>
                </a:solidFill>
              </a:defRPr>
            </a:lvl1pPr>
          </a:lstStyle>
          <a:p>
            <a:pPr lvl="0"/>
            <a:r>
              <a:rPr lang="en-US"/>
              <a:t>Click to edit Master text styles</a:t>
            </a:r>
          </a:p>
        </p:txBody>
      </p:sp>
      <p:sp>
        <p:nvSpPr>
          <p:cNvPr id="13" name="Text Placeholder 12"/>
          <p:cNvSpPr>
            <a:spLocks noGrp="1"/>
          </p:cNvSpPr>
          <p:nvPr>
            <p:ph type="body" sz="quarter" idx="12"/>
          </p:nvPr>
        </p:nvSpPr>
        <p:spPr>
          <a:xfrm>
            <a:off x="3491943" y="2657474"/>
            <a:ext cx="2978150" cy="3306763"/>
          </a:xfrm>
        </p:spPr>
        <p:txBody>
          <a:bodyPr/>
          <a:lstStyle>
            <a:lvl1pPr marL="0" indent="0">
              <a:buNone/>
              <a:defRPr b="1">
                <a:solidFill>
                  <a:schemeClr val="bg1"/>
                </a:solidFill>
              </a:defRPr>
            </a:lvl1pPr>
          </a:lstStyle>
          <a:p>
            <a:pPr lvl="0"/>
            <a:r>
              <a:rPr lang="en-US"/>
              <a:t>Click to edit Master text styles</a:t>
            </a:r>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705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111F1D64-D401-363A-E752-7DCF54CBE5AE}"/>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ED6E8D5F-8FC2-9E6B-2740-3250BD2FB1FF}"/>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3304ADC5-8E24-FCCC-CD50-9C4DFFB96CA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3" name="Text Placeholder 12"/>
          <p:cNvSpPr>
            <a:spLocks noGrp="1"/>
          </p:cNvSpPr>
          <p:nvPr>
            <p:ph type="body" sz="quarter" idx="12"/>
          </p:nvPr>
        </p:nvSpPr>
        <p:spPr>
          <a:xfrm>
            <a:off x="274674" y="1915698"/>
            <a:ext cx="10515599" cy="4048540"/>
          </a:xfrm>
        </p:spPr>
        <p:txBody>
          <a:bodyPr/>
          <a:lstStyle>
            <a:lvl1pPr marL="0" indent="0">
              <a:buNone/>
              <a:defRPr b="1">
                <a:solidFill>
                  <a:schemeClr val="bg1"/>
                </a:solidFill>
              </a:defRPr>
            </a:lvl1pPr>
          </a:lstStyle>
          <a:p>
            <a:pPr lvl="0"/>
            <a:r>
              <a:rPr lang="en-US" dirty="0"/>
              <a:t>Click to edit Master text styles</a:t>
            </a:r>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5413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91000">
              <a:srgbClr val="6CC1E3"/>
            </a:gs>
            <a:gs pos="58000">
              <a:srgbClr val="3F728E"/>
            </a:gs>
            <a:gs pos="34000">
              <a:srgbClr val="2F5770"/>
            </a:gs>
            <a:gs pos="10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12"/>
          </p:nvPr>
        </p:nvSpPr>
        <p:spPr/>
        <p:txBody>
          <a:bodyPr/>
          <a:lstStyle/>
          <a:p>
            <a:fld id="{4780BFEC-5461-4A57-AAA5-D4F59221477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282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AC56A4E6-EA70-6EB6-8989-923D217F25F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1911" y="311962"/>
            <a:ext cx="8497186" cy="1325563"/>
          </a:xfrm>
        </p:spPr>
        <p:txBody>
          <a:bodyPr/>
          <a:lstStyle>
            <a:lvl1pPr algn="r">
              <a:defRPr b="1">
                <a:solidFill>
                  <a:schemeClr val="bg1"/>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4083050" y="2062163"/>
            <a:ext cx="7389813" cy="4483100"/>
          </a:xfrm>
        </p:spPr>
        <p:txBody>
          <a:bodyPr/>
          <a:lstStyle>
            <a:lvl1pPr>
              <a:defRPr b="1">
                <a:solidFill>
                  <a:srgbClr val="FF9F1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807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5A8E036D-70E3-5124-84DA-79BF20E240A4}"/>
              </a:ext>
            </a:extLst>
          </p:cNvPr>
          <p:cNvGrpSpPr>
            <a:grpSpLocks/>
          </p:cNvGrpSpPr>
          <p:nvPr userDrawn="1"/>
        </p:nvGrpSpPr>
        <p:grpSpPr bwMode="auto">
          <a:xfrm>
            <a:off x="9066213" y="0"/>
            <a:ext cx="3125787" cy="6858000"/>
            <a:chOff x="9066882" y="0"/>
            <a:chExt cx="3125117" cy="6858000"/>
          </a:xfrm>
        </p:grpSpPr>
        <p:sp>
          <p:nvSpPr>
            <p:cNvPr id="5" name="Rectangle 4">
              <a:extLst>
                <a:ext uri="{FF2B5EF4-FFF2-40B4-BE49-F238E27FC236}">
                  <a16:creationId xmlns:a16="http://schemas.microsoft.com/office/drawing/2014/main" id="{E5B4ABE8-E467-0E6C-895A-43BB86C96B2E}"/>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FA82044D-ED65-F404-D361-2AA1C6858AD4}"/>
                </a:ext>
              </a:extLst>
            </p:cNvPr>
            <p:cNvCxnSpPr>
              <a:cxnSpLocks/>
            </p:cNvCxnSpPr>
            <p:nvPr/>
          </p:nvCxnSpPr>
          <p:spPr>
            <a:xfrm>
              <a:off x="9066882"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7" name="Picture 4" descr="A blue outline of a person's head with a brain&#10;&#10;Description automatically generated">
            <a:extLst>
              <a:ext uri="{FF2B5EF4-FFF2-40B4-BE49-F238E27FC236}">
                <a16:creationId xmlns:a16="http://schemas.microsoft.com/office/drawing/2014/main" id="{FF1EDC29-72CE-7FBD-4D92-6CC332B635A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585325" y="754063"/>
            <a:ext cx="26066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61455630-68DA-D89E-E958-2DC80AE5950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22413" y="436563"/>
            <a:ext cx="5691187"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4109" y="2617711"/>
            <a:ext cx="8653639" cy="1028220"/>
          </a:xfrm>
        </p:spPr>
        <p:txBody>
          <a:bodyPr anchor="b">
            <a:noAutofit/>
          </a:bodyPr>
          <a:lstStyle>
            <a:lvl1pPr algn="ctr">
              <a:defRPr sz="5400" b="1">
                <a:solidFill>
                  <a:srgbClr val="FF9F1C"/>
                </a:solidFill>
              </a:defRPr>
            </a:lvl1pPr>
          </a:lstStyle>
          <a:p>
            <a:r>
              <a:rPr lang="en-US"/>
              <a:t>Click to edit Master title style</a:t>
            </a:r>
            <a:endParaRPr lang="en-US" dirty="0"/>
          </a:p>
        </p:txBody>
      </p:sp>
      <p:sp>
        <p:nvSpPr>
          <p:cNvPr id="3" name="Subtitle 2"/>
          <p:cNvSpPr>
            <a:spLocks noGrp="1"/>
          </p:cNvSpPr>
          <p:nvPr>
            <p:ph type="subTitle" idx="1"/>
          </p:nvPr>
        </p:nvSpPr>
        <p:spPr>
          <a:xfrm>
            <a:off x="823557" y="4009424"/>
            <a:ext cx="7314741" cy="1655762"/>
          </a:xfrm>
        </p:spPr>
        <p:txBody>
          <a:bodyPr/>
          <a:lstStyle>
            <a:lvl1pPr marL="0" indent="0" algn="ctr">
              <a:buNone/>
              <a:defRPr sz="2400">
                <a:solidFill>
                  <a:srgbClr val="284B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770F4B1A-F369-2126-FC72-2D941D263FE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pPr>
              <a:defRPr/>
            </a:pPr>
            <a:endParaRPr lang="en-US">
              <a:solidFill>
                <a:srgbClr val="6EC1E3"/>
              </a:solidFill>
            </a:endParaRPr>
          </a:p>
        </p:txBody>
      </p:sp>
      <p:sp>
        <p:nvSpPr>
          <p:cNvPr id="10" name="Footer Placeholder 4">
            <a:extLst>
              <a:ext uri="{FF2B5EF4-FFF2-40B4-BE49-F238E27FC236}">
                <a16:creationId xmlns:a16="http://schemas.microsoft.com/office/drawing/2014/main" id="{D70B4B08-C13B-6442-0825-F340FAEB1AF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srgbClr val="284B63"/>
                </a:solidFill>
                <a:latin typeface="+mn-lt"/>
              </a:defRPr>
            </a:lvl1pPr>
          </a:lstStyle>
          <a:p>
            <a:r>
              <a:rPr lang="en-US"/>
              <a:t>Takeaway: Impacts would improve patient life and reduce healthcare costs </a:t>
            </a:r>
          </a:p>
          <a:p>
            <a:r>
              <a:rPr lang="en-US"/>
              <a:t>
Refern;</a:t>
            </a:r>
            <a:endParaRPr lang="en-US">
              <a:solidFill>
                <a:srgbClr val="6EC1E3"/>
              </a:solidFill>
            </a:endParaRPr>
          </a:p>
        </p:txBody>
      </p:sp>
    </p:spTree>
    <p:extLst>
      <p:ext uri="{BB962C8B-B14F-4D97-AF65-F5344CB8AC3E}">
        <p14:creationId xmlns:p14="http://schemas.microsoft.com/office/powerpoint/2010/main" val="123195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6C151D9B-C136-72B2-6F2D-AF215AD706A8}"/>
              </a:ext>
            </a:extLst>
          </p:cNvPr>
          <p:cNvGrpSpPr>
            <a:grpSpLocks/>
          </p:cNvGrpSpPr>
          <p:nvPr userDrawn="1"/>
        </p:nvGrpSpPr>
        <p:grpSpPr bwMode="auto">
          <a:xfrm rot="5400000" flipV="1">
            <a:off x="5460206" y="116682"/>
            <a:ext cx="1285875" cy="12206288"/>
            <a:chOff x="9066882" y="0"/>
            <a:chExt cx="3125117" cy="6858000"/>
          </a:xfrm>
        </p:grpSpPr>
        <p:sp>
          <p:nvSpPr>
            <p:cNvPr id="5" name="Rectangle 4">
              <a:extLst>
                <a:ext uri="{FF2B5EF4-FFF2-40B4-BE49-F238E27FC236}">
                  <a16:creationId xmlns:a16="http://schemas.microsoft.com/office/drawing/2014/main" id="{68D49506-D865-B270-ACA0-345B74088FCF}"/>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2D8F01BF-DBAB-BBE0-099E-547906C865C1}"/>
                </a:ext>
              </a:extLst>
            </p:cNvPr>
            <p:cNvCxnSpPr>
              <a:cxnSpLocks/>
            </p:cNvCxnSpPr>
            <p:nvPr/>
          </p:nvCxnSpPr>
          <p:spPr>
            <a:xfrm>
              <a:off x="9066881"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grpSp>
        <p:nvGrpSpPr>
          <p:cNvPr id="7" name="Group 4">
            <a:extLst>
              <a:ext uri="{FF2B5EF4-FFF2-40B4-BE49-F238E27FC236}">
                <a16:creationId xmlns:a16="http://schemas.microsoft.com/office/drawing/2014/main" id="{34648F14-F158-64A1-7934-093050AE35EE}"/>
              </a:ext>
            </a:extLst>
          </p:cNvPr>
          <p:cNvGrpSpPr>
            <a:grpSpLocks/>
          </p:cNvGrpSpPr>
          <p:nvPr userDrawn="1"/>
        </p:nvGrpSpPr>
        <p:grpSpPr bwMode="auto">
          <a:xfrm rot="-5400000">
            <a:off x="5445918" y="-5460206"/>
            <a:ext cx="1285875" cy="12206288"/>
            <a:chOff x="9066882" y="0"/>
            <a:chExt cx="3125117" cy="6858000"/>
          </a:xfrm>
        </p:grpSpPr>
        <p:sp>
          <p:nvSpPr>
            <p:cNvPr id="8" name="Rectangle 7">
              <a:extLst>
                <a:ext uri="{FF2B5EF4-FFF2-40B4-BE49-F238E27FC236}">
                  <a16:creationId xmlns:a16="http://schemas.microsoft.com/office/drawing/2014/main" id="{710B5C09-48CD-1192-F3DC-73A04CDE15BB}"/>
                </a:ext>
              </a:extLst>
            </p:cNvPr>
            <p:cNvSpPr/>
            <p:nvPr/>
          </p:nvSpPr>
          <p:spPr>
            <a:xfrm>
              <a:off x="9066882" y="8422"/>
              <a:ext cx="3125117" cy="6841156"/>
            </a:xfrm>
            <a:prstGeom prst="rect">
              <a:avLst/>
            </a:prstGeom>
            <a:solidFill>
              <a:srgbClr val="284B63"/>
            </a:solidFill>
            <a:ln>
              <a:solidFill>
                <a:schemeClr val="accent1"/>
              </a:solidFill>
            </a:ln>
            <a:effectLst>
              <a:innerShdw blurRad="1143000" dist="1219200" dir="5460000">
                <a:srgbClr val="2479B0">
                  <a:alpha val="50000"/>
                </a:srgb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id="{A3B6A642-6185-8A04-0B50-1401625A7EF3}"/>
                </a:ext>
              </a:extLst>
            </p:cNvPr>
            <p:cNvCxnSpPr>
              <a:cxnSpLocks/>
            </p:cNvCxnSpPr>
            <p:nvPr/>
          </p:nvCxnSpPr>
          <p:spPr>
            <a:xfrm>
              <a:off x="9066883" y="0"/>
              <a:ext cx="0" cy="685800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10" name="Picture 7">
            <a:extLst>
              <a:ext uri="{FF2B5EF4-FFF2-40B4-BE49-F238E27FC236}">
                <a16:creationId xmlns:a16="http://schemas.microsoft.com/office/drawing/2014/main" id="{4612E31F-7E1D-E5BC-C0E9-7842AED24AA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37025" y="1425575"/>
            <a:ext cx="416242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7092" y="2819644"/>
            <a:ext cx="11437816" cy="1028220"/>
          </a:xfrm>
        </p:spPr>
        <p:txBody>
          <a:bodyPr anchor="b">
            <a:noAutofit/>
          </a:bodyPr>
          <a:lstStyle>
            <a:lvl1pPr algn="ctr">
              <a:defRPr sz="5400" b="1">
                <a:solidFill>
                  <a:srgbClr val="FF9F1C"/>
                </a:solidFill>
              </a:defRPr>
            </a:lvl1pPr>
          </a:lstStyle>
          <a:p>
            <a:r>
              <a:rPr lang="en-US" dirty="0"/>
              <a:t>Click to edit Master title style</a:t>
            </a:r>
          </a:p>
        </p:txBody>
      </p:sp>
      <p:sp>
        <p:nvSpPr>
          <p:cNvPr id="3" name="Subtitle 2"/>
          <p:cNvSpPr>
            <a:spLocks noGrp="1"/>
          </p:cNvSpPr>
          <p:nvPr>
            <p:ph type="subTitle" idx="1"/>
          </p:nvPr>
        </p:nvSpPr>
        <p:spPr>
          <a:xfrm>
            <a:off x="377093" y="4009424"/>
            <a:ext cx="11437816" cy="1655762"/>
          </a:xfrm>
        </p:spPr>
        <p:txBody>
          <a:bodyPr/>
          <a:lstStyle>
            <a:lvl1pPr marL="0" indent="0" algn="ctr">
              <a:buNone/>
              <a:defRPr sz="2400">
                <a:solidFill>
                  <a:srgbClr val="284B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Date Placeholder 3">
            <a:extLst>
              <a:ext uri="{FF2B5EF4-FFF2-40B4-BE49-F238E27FC236}">
                <a16:creationId xmlns:a16="http://schemas.microsoft.com/office/drawing/2014/main" id="{894F017F-A503-F1D4-BE19-8D9C456372B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dirty="0">
                <a:solidFill>
                  <a:schemeClr val="bg1"/>
                </a:solidFill>
                <a:latin typeface="+mn-lt"/>
              </a:defRPr>
            </a:lvl1pPr>
          </a:lstStyle>
          <a:p>
            <a:pPr>
              <a:defRPr/>
            </a:pPr>
            <a:endParaRPr lang="en-US">
              <a:solidFill>
                <a:srgbClr val="6EC1E3"/>
              </a:solidFill>
            </a:endParaRPr>
          </a:p>
        </p:txBody>
      </p:sp>
      <p:sp>
        <p:nvSpPr>
          <p:cNvPr id="12" name="Footer Placeholder 4">
            <a:extLst>
              <a:ext uri="{FF2B5EF4-FFF2-40B4-BE49-F238E27FC236}">
                <a16:creationId xmlns:a16="http://schemas.microsoft.com/office/drawing/2014/main" id="{59DA4FCA-8228-F5CC-2D9F-29B675177B08}"/>
              </a:ext>
            </a:extLst>
          </p:cNvPr>
          <p:cNvSpPr>
            <a:spLocks noGrp="1"/>
          </p:cNvSpPr>
          <p:nvPr>
            <p:ph type="ftr" sz="quarter" idx="11"/>
          </p:nvPr>
        </p:nvSpPr>
        <p:spPr>
          <a:xfrm>
            <a:off x="6400800" y="6356350"/>
            <a:ext cx="4114800" cy="365125"/>
          </a:xfrm>
          <a:prstGeom prst="rect">
            <a:avLst/>
          </a:prstGeom>
        </p:spPr>
        <p:txBody>
          <a:bodyPr/>
          <a:lstStyle>
            <a:lvl1pPr eaLnBrk="1" fontAlgn="auto" hangingPunct="1">
              <a:spcBef>
                <a:spcPts val="0"/>
              </a:spcBef>
              <a:spcAft>
                <a:spcPts val="0"/>
              </a:spcAft>
              <a:defRPr dirty="0">
                <a:solidFill>
                  <a:schemeClr val="bg1"/>
                </a:solidFill>
                <a:latin typeface="+mn-lt"/>
              </a:defRPr>
            </a:lvl1pPr>
          </a:lstStyle>
          <a:p>
            <a:r>
              <a:rPr lang="en-US"/>
              <a:t>Takeaway: Impacts would improve patient life and reduce healthcare costs </a:t>
            </a:r>
          </a:p>
          <a:p>
            <a:r>
              <a:rPr lang="en-US"/>
              <a:t>
Refern;</a:t>
            </a:r>
            <a:endParaRPr lang="en-US">
              <a:solidFill>
                <a:srgbClr val="6EC1E3"/>
              </a:solidFill>
            </a:endParaRPr>
          </a:p>
        </p:txBody>
      </p:sp>
    </p:spTree>
    <p:extLst>
      <p:ext uri="{BB962C8B-B14F-4D97-AF65-F5344CB8AC3E}">
        <p14:creationId xmlns:p14="http://schemas.microsoft.com/office/powerpoint/2010/main" val="421686550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D2F7B5B6-7D0E-FCD6-53AB-A867B749E7BF}"/>
              </a:ext>
            </a:extLst>
          </p:cNvPr>
          <p:cNvGrpSpPr>
            <a:grpSpLocks/>
          </p:cNvGrpSpPr>
          <p:nvPr userDrawn="1"/>
        </p:nvGrpSpPr>
        <p:grpSpPr bwMode="auto">
          <a:xfrm>
            <a:off x="8153400" y="0"/>
            <a:ext cx="4038600" cy="6858000"/>
            <a:chOff x="7493619" y="-1"/>
            <a:chExt cx="4698381" cy="6858001"/>
          </a:xfrm>
        </p:grpSpPr>
        <p:sp>
          <p:nvSpPr>
            <p:cNvPr id="5" name="Rectangle 4">
              <a:extLst>
                <a:ext uri="{FF2B5EF4-FFF2-40B4-BE49-F238E27FC236}">
                  <a16:creationId xmlns:a16="http://schemas.microsoft.com/office/drawing/2014/main" id="{7005FEA8-7C17-EE24-F104-D5DBD063CF8E}"/>
                </a:ext>
              </a:extLst>
            </p:cNvPr>
            <p:cNvSpPr/>
            <p:nvPr/>
          </p:nvSpPr>
          <p:spPr>
            <a:xfrm>
              <a:off x="7493619" y="-1"/>
              <a:ext cx="4698381" cy="6858001"/>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FF9F1C"/>
                  </a:solidFill>
                </a:rPr>
                <a:t>Brand Guidelines</a:t>
              </a:r>
            </a:p>
          </p:txBody>
        </p:sp>
        <p:cxnSp>
          <p:nvCxnSpPr>
            <p:cNvPr id="6" name="Straight Connector 5">
              <a:extLst>
                <a:ext uri="{FF2B5EF4-FFF2-40B4-BE49-F238E27FC236}">
                  <a16:creationId xmlns:a16="http://schemas.microsoft.com/office/drawing/2014/main" id="{5FD0C16D-0A83-D898-38C6-61CE7BD30DF7}"/>
                </a:ext>
              </a:extLst>
            </p:cNvPr>
            <p:cNvCxnSpPr>
              <a:cxnSpLocks/>
            </p:cNvCxnSpPr>
            <p:nvPr/>
          </p:nvCxnSpPr>
          <p:spPr>
            <a:xfrm>
              <a:off x="7493619" y="-1"/>
              <a:ext cx="0" cy="6858001"/>
            </a:xfrm>
            <a:prstGeom prst="line">
              <a:avLst/>
            </a:prstGeom>
            <a:solidFill>
              <a:schemeClr val="bg1">
                <a:lumMod val="95000"/>
              </a:schemeClr>
            </a:solidFill>
            <a:ln w="76200">
              <a:solidFill>
                <a:srgbClr val="1E5470"/>
              </a:solidFill>
            </a:ln>
          </p:spPr>
          <p:style>
            <a:lnRef idx="2">
              <a:schemeClr val="accent1"/>
            </a:lnRef>
            <a:fillRef idx="0">
              <a:schemeClr val="accent1"/>
            </a:fillRef>
            <a:effectRef idx="1">
              <a:schemeClr val="accent1"/>
            </a:effectRef>
            <a:fontRef idx="minor">
              <a:schemeClr val="tx1"/>
            </a:fontRef>
          </p:style>
        </p:cxnSp>
      </p:grpSp>
      <p:pic>
        <p:nvPicPr>
          <p:cNvPr id="7" name="Graphic 6">
            <a:extLst>
              <a:ext uri="{FF2B5EF4-FFF2-40B4-BE49-F238E27FC236}">
                <a16:creationId xmlns:a16="http://schemas.microsoft.com/office/drawing/2014/main" id="{E3FF43F5-CA4B-0ACD-DA34-DBED2A40072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91500" y="906463"/>
            <a:ext cx="40386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6072963" cy="1325563"/>
          </a:xfrm>
        </p:spPr>
        <p:txBody>
          <a:bodyPr/>
          <a:lstStyle>
            <a:lvl1pPr>
              <a:defRPr b="1">
                <a:solidFill>
                  <a:srgbClr val="284B63"/>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6072963" cy="4351338"/>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271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9DE74E30-479E-B172-E5F0-871D78255FAE}"/>
              </a:ext>
            </a:extLst>
          </p:cNvPr>
          <p:cNvGrpSpPr>
            <a:grpSpLocks/>
          </p:cNvGrpSpPr>
          <p:nvPr userDrawn="1"/>
        </p:nvGrpSpPr>
        <p:grpSpPr bwMode="auto">
          <a:xfrm>
            <a:off x="10125075" y="0"/>
            <a:ext cx="2066925" cy="6858000"/>
            <a:chOff x="7493619" y="-1"/>
            <a:chExt cx="4698381" cy="6858001"/>
          </a:xfrm>
        </p:grpSpPr>
        <p:sp>
          <p:nvSpPr>
            <p:cNvPr id="5" name="Rectangle 4">
              <a:extLst>
                <a:ext uri="{FF2B5EF4-FFF2-40B4-BE49-F238E27FC236}">
                  <a16:creationId xmlns:a16="http://schemas.microsoft.com/office/drawing/2014/main" id="{C60F32B2-E549-4271-858A-A5F49098B557}"/>
                </a:ext>
              </a:extLst>
            </p:cNvPr>
            <p:cNvSpPr/>
            <p:nvPr/>
          </p:nvSpPr>
          <p:spPr>
            <a:xfrm>
              <a:off x="7493619" y="-1"/>
              <a:ext cx="4698381" cy="6858001"/>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dirty="0">
                  <a:solidFill>
                    <a:srgbClr val="FF9F1C"/>
                  </a:solidFill>
                </a:rPr>
                <a:t>Brand Guidelines</a:t>
              </a:r>
            </a:p>
          </p:txBody>
        </p:sp>
        <p:cxnSp>
          <p:nvCxnSpPr>
            <p:cNvPr id="6" name="Straight Connector 5">
              <a:extLst>
                <a:ext uri="{FF2B5EF4-FFF2-40B4-BE49-F238E27FC236}">
                  <a16:creationId xmlns:a16="http://schemas.microsoft.com/office/drawing/2014/main" id="{F9870969-25C8-9C56-5FB9-F3FF0E76E888}"/>
                </a:ext>
              </a:extLst>
            </p:cNvPr>
            <p:cNvCxnSpPr>
              <a:cxnSpLocks/>
            </p:cNvCxnSpPr>
            <p:nvPr/>
          </p:nvCxnSpPr>
          <p:spPr>
            <a:xfrm>
              <a:off x="7493619" y="-1"/>
              <a:ext cx="0" cy="6858001"/>
            </a:xfrm>
            <a:prstGeom prst="line">
              <a:avLst/>
            </a:prstGeom>
            <a:solidFill>
              <a:schemeClr val="bg1">
                <a:lumMod val="95000"/>
              </a:schemeClr>
            </a:solidFill>
            <a:ln w="76200">
              <a:solidFill>
                <a:srgbClr val="1E5470"/>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838200" y="365125"/>
            <a:ext cx="8629650" cy="1425575"/>
          </a:xfrm>
        </p:spPr>
        <p:txBody>
          <a:bodyPr/>
          <a:lstStyle>
            <a:lvl1pPr>
              <a:defRPr b="1">
                <a:solidFill>
                  <a:srgbClr val="284B63"/>
                </a:solidFill>
              </a:defRPr>
            </a:lvl1pPr>
          </a:lstStyle>
          <a:p>
            <a:r>
              <a:rPr lang="en-US" dirty="0"/>
              <a:t>Click to edit Master title style</a:t>
            </a:r>
          </a:p>
        </p:txBody>
      </p:sp>
      <p:sp>
        <p:nvSpPr>
          <p:cNvPr id="3" name="Content Placeholder 2"/>
          <p:cNvSpPr>
            <a:spLocks noGrp="1"/>
          </p:cNvSpPr>
          <p:nvPr>
            <p:ph idx="1"/>
          </p:nvPr>
        </p:nvSpPr>
        <p:spPr>
          <a:xfrm>
            <a:off x="838200" y="1825624"/>
            <a:ext cx="8629650" cy="4679641"/>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6594293"/>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44759"/>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DBC691AE-11CF-D6CA-77A8-87604649122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4963" y="1666875"/>
            <a:ext cx="28289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4F013CB0-C594-8B81-BA0C-A1462841547E}"/>
              </a:ext>
            </a:extLst>
          </p:cNvPr>
          <p:cNvGrpSpPr>
            <a:grpSpLocks/>
          </p:cNvGrpSpPr>
          <p:nvPr userDrawn="1"/>
        </p:nvGrpSpPr>
        <p:grpSpPr bwMode="auto">
          <a:xfrm>
            <a:off x="3517900" y="0"/>
            <a:ext cx="8674100" cy="6858000"/>
            <a:chOff x="3517232" y="-2"/>
            <a:chExt cx="8674768" cy="6858002"/>
          </a:xfrm>
        </p:grpSpPr>
        <p:sp>
          <p:nvSpPr>
            <p:cNvPr id="5" name="Rectangle 4">
              <a:extLst>
                <a:ext uri="{FF2B5EF4-FFF2-40B4-BE49-F238E27FC236}">
                  <a16:creationId xmlns:a16="http://schemas.microsoft.com/office/drawing/2014/main" id="{9C7195FE-FE2C-0A2B-B971-EE068C80949E}"/>
                </a:ext>
              </a:extLst>
            </p:cNvPr>
            <p:cNvSpPr/>
            <p:nvPr userDrawn="1"/>
          </p:nvSpPr>
          <p:spPr>
            <a:xfrm>
              <a:off x="3517232" y="-2"/>
              <a:ext cx="8674768" cy="68580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solidFill>
                  <a:srgbClr val="FF9F1C"/>
                </a:solidFill>
              </a:endParaRPr>
            </a:p>
          </p:txBody>
        </p:sp>
        <p:cxnSp>
          <p:nvCxnSpPr>
            <p:cNvPr id="6" name="Straight Connector 5">
              <a:extLst>
                <a:ext uri="{FF2B5EF4-FFF2-40B4-BE49-F238E27FC236}">
                  <a16:creationId xmlns:a16="http://schemas.microsoft.com/office/drawing/2014/main" id="{B54A96E3-DE74-5D29-3252-DB4773805F34}"/>
                </a:ext>
              </a:extLst>
            </p:cNvPr>
            <p:cNvCxnSpPr>
              <a:cxnSpLocks/>
            </p:cNvCxnSpPr>
            <p:nvPr/>
          </p:nvCxnSpPr>
          <p:spPr>
            <a:xfrm>
              <a:off x="3517232" y="-2"/>
              <a:ext cx="0" cy="6858002"/>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grpSp>
      <p:sp>
        <p:nvSpPr>
          <p:cNvPr id="17" name="Content Placeholder 16"/>
          <p:cNvSpPr>
            <a:spLocks noGrp="1"/>
          </p:cNvSpPr>
          <p:nvPr>
            <p:ph sz="quarter" idx="13"/>
          </p:nvPr>
        </p:nvSpPr>
        <p:spPr>
          <a:xfrm>
            <a:off x="4183063" y="1666210"/>
            <a:ext cx="7518400" cy="4640262"/>
          </a:xfrm>
        </p:spPr>
        <p:txBody>
          <a:bodyPr/>
          <a:lstStyle>
            <a:lvl2pPr marL="457200" indent="0">
              <a:buNone/>
              <a:defRPr b="1">
                <a:solidFill>
                  <a:srgbClr val="144759"/>
                </a:solidFill>
              </a:defRPr>
            </a:lvl2pPr>
            <a:lvl3pPr marL="914400" indent="0">
              <a:buNone/>
              <a:defRPr>
                <a:solidFill>
                  <a:srgbClr val="144759"/>
                </a:solidFill>
              </a:defRPr>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730255" y="204124"/>
            <a:ext cx="8210107" cy="1325563"/>
          </a:xfrm>
        </p:spPr>
        <p:txBody>
          <a:bodyPr/>
          <a:lstStyle>
            <a:lvl1pPr>
              <a:defRPr b="1">
                <a:solidFill>
                  <a:srgbClr val="FF9F1C"/>
                </a:solidFill>
              </a:defRPr>
            </a:lvl1p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0B29949A-9A3F-5080-33ED-0A117D1EFC91}"/>
              </a:ext>
            </a:extLst>
          </p:cNvPr>
          <p:cNvSpPr>
            <a:spLocks noGrp="1"/>
          </p:cNvSpPr>
          <p:nvPr>
            <p:ph type="ftr" sz="quarter" idx="14"/>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r>
              <a:rPr lang="en-US"/>
              <a:t>Takeaway: Impacts would improve patient life and reduce healthcare costs </a:t>
            </a:r>
          </a:p>
          <a:p>
            <a:r>
              <a:rPr lang="en-US"/>
              <a:t>
Refern;</a:t>
            </a:r>
          </a:p>
        </p:txBody>
      </p:sp>
      <p:sp>
        <p:nvSpPr>
          <p:cNvPr id="8" name="Slide Number Placeholder 5">
            <a:extLst>
              <a:ext uri="{FF2B5EF4-FFF2-40B4-BE49-F238E27FC236}">
                <a16:creationId xmlns:a16="http://schemas.microsoft.com/office/drawing/2014/main" id="{D739E10B-A1B0-A99D-A777-67520AEBCD71}"/>
              </a:ext>
            </a:extLst>
          </p:cNvPr>
          <p:cNvSpPr>
            <a:spLocks noGrp="1"/>
          </p:cNvSpPr>
          <p:nvPr>
            <p:ph type="sldNum" sz="quarter" idx="15"/>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0FBD023-FDED-445F-BC91-EBB440D18C67}" type="slidenum">
              <a:rPr lang="en-US"/>
              <a:pPr>
                <a:defRPr/>
              </a:pPr>
              <a:t>‹#›</a:t>
            </a:fld>
            <a:endParaRPr lang="en-US"/>
          </a:p>
        </p:txBody>
      </p:sp>
    </p:spTree>
    <p:extLst>
      <p:ext uri="{BB962C8B-B14F-4D97-AF65-F5344CB8AC3E}">
        <p14:creationId xmlns:p14="http://schemas.microsoft.com/office/powerpoint/2010/main" val="2710531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7294809-978B-BB33-A447-8D8F051F43C9}"/>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1016FA63-F82B-A7C7-FCA3-90AE5CB0E855}"/>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F89304EC-2856-3EF6-1D8D-95216A0BE913}"/>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74674"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643996" y="2053853"/>
            <a:ext cx="5654675" cy="4402137"/>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991879" y="2183233"/>
            <a:ext cx="4556125" cy="4143375"/>
          </a:xfrm>
        </p:spPr>
        <p:txBody>
          <a:bodyPr rtlCol="0">
            <a:normAutofit/>
          </a:bodyPr>
          <a:lstStyle/>
          <a:p>
            <a:pPr lvl="0"/>
            <a:endParaRPr lang="en-US" noProof="0" dirty="0"/>
          </a:p>
        </p:txBody>
      </p:sp>
    </p:spTree>
    <p:extLst>
      <p:ext uri="{BB962C8B-B14F-4D97-AF65-F5344CB8AC3E}">
        <p14:creationId xmlns:p14="http://schemas.microsoft.com/office/powerpoint/2010/main" val="1604346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7DD6226-8458-3CCE-38FC-2C04F8A0E784}"/>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6110C5C2-D102-0AB4-4838-D3F1A2EA0A9F}"/>
                </a:ext>
              </a:extLst>
            </p:cNvPr>
            <p:cNvSpPr/>
            <p:nvPr/>
          </p:nvSpPr>
          <p:spPr>
            <a:xfrm>
              <a:off x="0" y="0"/>
              <a:ext cx="12192000" cy="158877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7" name="Straight Connector 6">
              <a:extLst>
                <a:ext uri="{FF2B5EF4-FFF2-40B4-BE49-F238E27FC236}">
                  <a16:creationId xmlns:a16="http://schemas.microsoft.com/office/drawing/2014/main" id="{BB683266-C7E3-804B-C779-9F60996F9CBF}"/>
                </a:ext>
              </a:extLst>
            </p:cNvPr>
            <p:cNvCxnSpPr>
              <a:cxnSpLocks/>
            </p:cNvCxnSpPr>
            <p:nvPr/>
          </p:nvCxnSpPr>
          <p:spPr>
            <a:xfrm>
              <a:off x="0" y="1588770"/>
              <a:ext cx="12192000" cy="0"/>
            </a:xfrm>
            <a:prstGeom prst="line">
              <a:avLst/>
            </a:prstGeom>
            <a:ln w="76200">
              <a:solidFill>
                <a:srgbClr val="1E5470"/>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274674"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643996" y="2053853"/>
            <a:ext cx="5654675" cy="4402137"/>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991879" y="2183233"/>
            <a:ext cx="4556125" cy="4143375"/>
          </a:xfrm>
        </p:spPr>
        <p:txBody>
          <a:bodyPr rtlCol="0">
            <a:normAutofit/>
          </a:bodyPr>
          <a:lstStyle/>
          <a:p>
            <a:pPr lvl="0"/>
            <a:endParaRPr lang="en-US" noProof="0" dirty="0"/>
          </a:p>
        </p:txBody>
      </p:sp>
    </p:spTree>
    <p:extLst>
      <p:ext uri="{BB962C8B-B14F-4D97-AF65-F5344CB8AC3E}">
        <p14:creationId xmlns:p14="http://schemas.microsoft.com/office/powerpoint/2010/main" val="3067388103"/>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E7BD5E60-EA30-B4B9-F92B-3BD1EFC7F512}"/>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6834A5E3-561E-950D-5DCD-4FCB35420C61}"/>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A86E8D9C-CD41-F95E-BB2B-AB40451EDE02}"/>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pic>
        <p:nvPicPr>
          <p:cNvPr id="7" name="Picture 4" descr="A blue outline of a person's head with a brain&#10;&#10;Description automatically generated">
            <a:extLst>
              <a:ext uri="{FF2B5EF4-FFF2-40B4-BE49-F238E27FC236}">
                <a16:creationId xmlns:a16="http://schemas.microsoft.com/office/drawing/2014/main" id="{D6306A48-A019-0234-71FA-953C072B701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601200" y="1714500"/>
            <a:ext cx="2590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74"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643996" y="2053853"/>
            <a:ext cx="8500004" cy="4402137"/>
          </a:xfrm>
        </p:spPr>
        <p:txBody>
          <a:bodyPr/>
          <a:lstStyle>
            <a:lvl1pPr marL="0" indent="0">
              <a:buNone/>
              <a:defRPr b="1">
                <a:solidFill>
                  <a:srgbClr val="FF9F1C"/>
                </a:solidFill>
              </a:defRPr>
            </a:lvl1pPr>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vl5pPr marL="1828800" indent="0">
              <a:buNone/>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554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35554E-2744-1F90-43F5-243AF59E8BE5}"/>
              </a:ext>
            </a:extLst>
          </p:cNvPr>
          <p:cNvSpPr/>
          <p:nvPr userDrawn="1"/>
        </p:nvSpPr>
        <p:spPr>
          <a:xfrm>
            <a:off x="9215438" y="0"/>
            <a:ext cx="2976562"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Graphic 4">
            <a:extLst>
              <a:ext uri="{FF2B5EF4-FFF2-40B4-BE49-F238E27FC236}">
                <a16:creationId xmlns:a16="http://schemas.microsoft.com/office/drawing/2014/main" id="{8D5701CF-D269-CD37-114C-718007D95776}"/>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64625" y="527050"/>
            <a:ext cx="3127375"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A0E1E0BB-A83A-AD9E-E107-7B9256BC2E2E}"/>
              </a:ext>
            </a:extLst>
          </p:cNvPr>
          <p:cNvCxnSpPr>
            <a:cxnSpLocks/>
          </p:cNvCxnSpPr>
          <p:nvPr userDrawn="1"/>
        </p:nvCxnSpPr>
        <p:spPr>
          <a:xfrm>
            <a:off x="9215438" y="0"/>
            <a:ext cx="0" cy="6858000"/>
          </a:xfrm>
          <a:prstGeom prst="line">
            <a:avLst/>
          </a:prstGeom>
          <a:solidFill>
            <a:schemeClr val="bg1">
              <a:lumMod val="95000"/>
            </a:schemeClr>
          </a:solidFill>
          <a:ln w="76200">
            <a:solidFill>
              <a:srgbClr val="1E547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274675" y="186946"/>
            <a:ext cx="8454655" cy="1325563"/>
          </a:xfrm>
        </p:spPr>
        <p:txBody>
          <a:bodyPr/>
          <a:lstStyle>
            <a:lvl1pPr>
              <a:defRPr b="1">
                <a:solidFill>
                  <a:srgbClr val="144759"/>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46088" y="1998664"/>
            <a:ext cx="7985531" cy="727604"/>
          </a:xfrm>
        </p:spPr>
        <p:txBody>
          <a:bodyPr/>
          <a:lstStyle>
            <a:lvl1pPr marL="0" indent="0">
              <a:buNone/>
              <a:defRPr b="1"/>
            </a:lvl1pPr>
            <a:lvl2pPr marL="457200" indent="0">
              <a:buNone/>
              <a:defRPr>
                <a:solidFill>
                  <a:srgbClr val="144759"/>
                </a:solidFill>
              </a:defRPr>
            </a:lvl2pPr>
            <a:lvl3pPr marL="914400" indent="0">
              <a:buNone/>
              <a:defRPr>
                <a:solidFill>
                  <a:srgbClr val="144759"/>
                </a:solidFill>
              </a:defRPr>
            </a:lvl3pPr>
          </a:lstStyle>
          <a:p>
            <a:pPr lvl="0"/>
            <a:endParaRPr lang="en-US" dirty="0"/>
          </a:p>
        </p:txBody>
      </p:sp>
      <p:sp>
        <p:nvSpPr>
          <p:cNvPr id="11" name="Text Placeholder 10"/>
          <p:cNvSpPr>
            <a:spLocks noGrp="1"/>
          </p:cNvSpPr>
          <p:nvPr>
            <p:ph type="body" sz="quarter" idx="11"/>
          </p:nvPr>
        </p:nvSpPr>
        <p:spPr>
          <a:xfrm>
            <a:off x="446088" y="3014663"/>
            <a:ext cx="7985125" cy="3403600"/>
          </a:xfrm>
        </p:spPr>
        <p:txBody>
          <a:bodyPr/>
          <a:lstStyle>
            <a:lvl2pPr marL="457200" indent="0">
              <a:buNone/>
              <a:defRPr>
                <a:solidFill>
                  <a:srgbClr val="144759"/>
                </a:solidFill>
              </a:defRPr>
            </a:lvl2pPr>
            <a:lvl3pPr marL="914400" indent="0">
              <a:buNone/>
              <a:defRPr>
                <a:solidFill>
                  <a:srgbClr val="144759"/>
                </a:solidFill>
              </a:defRPr>
            </a:lvl3pPr>
            <a:lvl4pPr marL="1371600" indent="0">
              <a:buNone/>
              <a:defRPr>
                <a:solidFill>
                  <a:srgbClr val="144759"/>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4797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1610921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64BDD5-D32D-6270-769A-B21247BDC0AF}"/>
              </a:ext>
            </a:extLst>
          </p:cNvPr>
          <p:cNvSpPr/>
          <p:nvPr userDrawn="1"/>
        </p:nvSpPr>
        <p:spPr>
          <a:xfrm flipH="1">
            <a:off x="-150813" y="0"/>
            <a:ext cx="2976563" cy="6858000"/>
          </a:xfrm>
          <a:prstGeom prst="rect">
            <a:avLst/>
          </a:prstGeom>
          <a:solidFill>
            <a:srgbClr val="FF9F1C"/>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Graphic 4">
            <a:extLst>
              <a:ext uri="{FF2B5EF4-FFF2-40B4-BE49-F238E27FC236}">
                <a16:creationId xmlns:a16="http://schemas.microsoft.com/office/drawing/2014/main" id="{B6B51E57-0E35-3EDE-2E31-96AD1816C0E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0813" y="527050"/>
            <a:ext cx="3127376"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13F8550C-14A3-FAE2-C6D5-126EBA885873}"/>
              </a:ext>
            </a:extLst>
          </p:cNvPr>
          <p:cNvCxnSpPr>
            <a:cxnSpLocks/>
          </p:cNvCxnSpPr>
          <p:nvPr userDrawn="1"/>
        </p:nvCxnSpPr>
        <p:spPr>
          <a:xfrm flipH="1">
            <a:off x="2825750" y="0"/>
            <a:ext cx="0" cy="6858000"/>
          </a:xfrm>
          <a:prstGeom prst="line">
            <a:avLst/>
          </a:prstGeom>
          <a:solidFill>
            <a:schemeClr val="bg1">
              <a:lumMod val="95000"/>
            </a:schemeClr>
          </a:solidFill>
          <a:ln w="76200">
            <a:solidFill>
              <a:srgbClr val="1E5470"/>
            </a:solidFill>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3145465" y="237534"/>
            <a:ext cx="8368333" cy="1325563"/>
          </a:xfrm>
        </p:spPr>
        <p:txBody>
          <a:bodyPr>
            <a:normAutofit/>
          </a:bodyPr>
          <a:lstStyle>
            <a:lvl1pPr>
              <a:defRPr sz="4800" b="1">
                <a:solidFill>
                  <a:srgbClr val="144759"/>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3145465" y="1828800"/>
            <a:ext cx="7602537" cy="4487863"/>
          </a:xfrm>
        </p:spPr>
        <p:txBody>
          <a:bodyPr/>
          <a:lstStyle>
            <a:lvl1pPr>
              <a:defRPr b="1">
                <a:solidFill>
                  <a:srgbClr val="144759"/>
                </a:solidFill>
              </a:defRPr>
            </a:lvl1pPr>
            <a:lvl2pPr>
              <a:defRPr>
                <a:solidFill>
                  <a:srgbClr val="144759"/>
                </a:solidFill>
              </a:defRPr>
            </a:lvl2pPr>
            <a:lvl3pPr>
              <a:defRPr>
                <a:solidFill>
                  <a:srgbClr val="144759"/>
                </a:solidFill>
              </a:defRPr>
            </a:lvl3pPr>
            <a:lvl4pPr>
              <a:defRPr>
                <a:solidFill>
                  <a:srgbClr val="144759"/>
                </a:solidFill>
              </a:defRPr>
            </a:lvl4pPr>
            <a:lvl5pPr>
              <a:defRPr>
                <a:solidFill>
                  <a:srgbClr val="1447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131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2F2F2">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B729846A-ED2F-1157-D939-A2FE30E493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0" y="1700213"/>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C935D9FA-B7F7-B019-4301-260409844C80}"/>
              </a:ext>
            </a:extLst>
          </p:cNvPr>
          <p:cNvGrpSpPr>
            <a:grpSpLocks/>
          </p:cNvGrpSpPr>
          <p:nvPr userDrawn="1"/>
        </p:nvGrpSpPr>
        <p:grpSpPr bwMode="auto">
          <a:xfrm>
            <a:off x="0" y="0"/>
            <a:ext cx="12192000" cy="1589088"/>
            <a:chOff x="0" y="0"/>
            <a:chExt cx="12192000" cy="1588770"/>
          </a:xfrm>
        </p:grpSpPr>
        <p:sp>
          <p:nvSpPr>
            <p:cNvPr id="6" name="Rectangle 5">
              <a:extLst>
                <a:ext uri="{FF2B5EF4-FFF2-40B4-BE49-F238E27FC236}">
                  <a16:creationId xmlns:a16="http://schemas.microsoft.com/office/drawing/2014/main" id="{BE41523B-15A4-96C4-76A8-B6A974138E0C}"/>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a:extLst>
                <a:ext uri="{FF2B5EF4-FFF2-40B4-BE49-F238E27FC236}">
                  <a16:creationId xmlns:a16="http://schemas.microsoft.com/office/drawing/2014/main" id="{23F6AFC3-4FBB-BDBC-3DD6-18DB7B17152C}"/>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2310DA23-E748-5E06-710D-42968734444A}"/>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95940" y="131603"/>
            <a:ext cx="10515600" cy="1325563"/>
          </a:xfrm>
        </p:spPr>
        <p:txBody>
          <a:bodyPr/>
          <a:lstStyle>
            <a:lvl1pPr>
              <a:defRPr b="1">
                <a:solidFill>
                  <a:schemeClr val="bg1"/>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3338513" y="1935163"/>
            <a:ext cx="7402512" cy="4689475"/>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624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6F7F2C-EEDF-EAB6-283C-5594379946B5}"/>
              </a:ext>
            </a:extLst>
          </p:cNvPr>
          <p:cNvSpPr/>
          <p:nvPr userDrawn="1"/>
        </p:nvSpPr>
        <p:spPr>
          <a:xfrm>
            <a:off x="0" y="0"/>
            <a:ext cx="696118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00934696-C204-FC6F-8FB4-9F0EB27A512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rgbClr val="2F82AB"/>
                </a:solidFill>
              </a:defRPr>
            </a:lvl1pPr>
          </a:lstStyle>
          <a:p>
            <a:r>
              <a:rPr lang="en-US"/>
              <a:t>Click to edit Master title style</a:t>
            </a:r>
            <a:endParaRPr lang="en-US" dirty="0"/>
          </a:p>
        </p:txBody>
      </p:sp>
      <p:sp>
        <p:nvSpPr>
          <p:cNvPr id="16" name="Content Placeholder 15"/>
          <p:cNvSpPr>
            <a:spLocks noGrp="1"/>
          </p:cNvSpPr>
          <p:nvPr>
            <p:ph sz="quarter" idx="11"/>
          </p:nvPr>
        </p:nvSpPr>
        <p:spPr>
          <a:xfrm>
            <a:off x="488950" y="1871663"/>
            <a:ext cx="5607050"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quarter" idx="13"/>
          </p:nvPr>
        </p:nvSpPr>
        <p:spPr>
          <a:xfrm>
            <a:off x="7346950" y="457200"/>
            <a:ext cx="4133850" cy="1171575"/>
          </a:xfrm>
        </p:spPr>
        <p:txBody>
          <a:bodyPr>
            <a:noAutofit/>
          </a:bodyPr>
          <a:lstStyle>
            <a:lvl1pPr marL="0" indent="0">
              <a:buNone/>
              <a:defRPr sz="4000" b="1">
                <a:solidFill>
                  <a:srgbClr val="FF9F1C"/>
                </a:solidFill>
              </a:defRPr>
            </a:lvl1pPr>
          </a:lstStyle>
          <a:p>
            <a:pPr lvl="0"/>
            <a:r>
              <a:rPr lang="en-US"/>
              <a:t>Click to edit Master text styles</a:t>
            </a:r>
          </a:p>
        </p:txBody>
      </p:sp>
    </p:spTree>
    <p:extLst>
      <p:ext uri="{BB962C8B-B14F-4D97-AF65-F5344CB8AC3E}">
        <p14:creationId xmlns:p14="http://schemas.microsoft.com/office/powerpoint/2010/main" val="3254824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5DC6D7-DED8-A6B8-06C0-FF6F594B738B}"/>
              </a:ext>
            </a:extLst>
          </p:cNvPr>
          <p:cNvSpPr/>
          <p:nvPr userDrawn="1"/>
        </p:nvSpPr>
        <p:spPr>
          <a:xfrm>
            <a:off x="0" y="0"/>
            <a:ext cx="696118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2" descr="A blue outline of a person's head with a brain&#10;&#10;Description automatically generated">
            <a:extLst>
              <a:ext uri="{FF2B5EF4-FFF2-40B4-BE49-F238E27FC236}">
                <a16:creationId xmlns:a16="http://schemas.microsoft.com/office/drawing/2014/main" id="{831E2D9F-B473-B60C-F063-BD9F85AFA49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6456882" cy="1325563"/>
          </a:xfrm>
        </p:spPr>
        <p:txBody>
          <a:bodyPr/>
          <a:lstStyle>
            <a:lvl1pPr>
              <a:defRPr b="1">
                <a:solidFill>
                  <a:srgbClr val="2F82AB"/>
                </a:solidFill>
              </a:defRPr>
            </a:lvl1pPr>
          </a:lstStyle>
          <a:p>
            <a:r>
              <a:rPr lang="en-US"/>
              <a:t>Click to edit Master title style</a:t>
            </a:r>
            <a:endParaRPr lang="en-US" dirty="0"/>
          </a:p>
        </p:txBody>
      </p:sp>
      <p:sp>
        <p:nvSpPr>
          <p:cNvPr id="16" name="Content Placeholder 15"/>
          <p:cNvSpPr>
            <a:spLocks noGrp="1"/>
          </p:cNvSpPr>
          <p:nvPr>
            <p:ph sz="quarter" idx="11"/>
          </p:nvPr>
        </p:nvSpPr>
        <p:spPr>
          <a:xfrm>
            <a:off x="488950" y="1871663"/>
            <a:ext cx="5607050"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p:cNvSpPr>
            <a:spLocks noGrp="1"/>
          </p:cNvSpPr>
          <p:nvPr>
            <p:ph type="body" sz="quarter" idx="12"/>
          </p:nvPr>
        </p:nvSpPr>
        <p:spPr>
          <a:xfrm>
            <a:off x="7346950" y="1998663"/>
            <a:ext cx="3890963" cy="4221162"/>
          </a:xfrm>
        </p:spPr>
        <p:txBody>
          <a:bodyPr/>
          <a:lstStyle>
            <a:lvl1pPr marL="0" indent="0">
              <a:buNone/>
              <a:defRPr b="1">
                <a:solidFill>
                  <a:srgbClr val="6EC1E3"/>
                </a:solidFill>
              </a:defRPr>
            </a:lvl1pPr>
            <a:lvl2pPr marL="457200" indent="0">
              <a:buNone/>
              <a:defRPr b="1">
                <a:solidFill>
                  <a:srgbClr val="6EC1E3"/>
                </a:solidFill>
              </a:defRPr>
            </a:lvl2pPr>
            <a:lvl3pPr marL="914400" indent="0">
              <a:buNone/>
              <a:defRPr b="1">
                <a:solidFill>
                  <a:srgbClr val="6EC1E3"/>
                </a:solidFill>
              </a:defRPr>
            </a:lvl3pPr>
            <a:lvl4pPr marL="1371600" indent="0">
              <a:buNone/>
              <a:defRPr b="1">
                <a:solidFill>
                  <a:srgbClr val="6EC1E3"/>
                </a:solidFill>
              </a:defRPr>
            </a:lvl4pPr>
            <a:lvl5pPr>
              <a:defRPr b="1">
                <a:solidFill>
                  <a:srgbClr val="6EC1E3"/>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quarter" idx="13"/>
          </p:nvPr>
        </p:nvSpPr>
        <p:spPr>
          <a:xfrm>
            <a:off x="7346950" y="457200"/>
            <a:ext cx="4133850" cy="1171575"/>
          </a:xfrm>
        </p:spPr>
        <p:txBody>
          <a:bodyPr>
            <a:noAutofit/>
          </a:bodyPr>
          <a:lstStyle>
            <a:lvl1pPr marL="0" indent="0">
              <a:buNone/>
              <a:defRPr sz="4000" b="1">
                <a:solidFill>
                  <a:srgbClr val="FF9F1C"/>
                </a:solidFill>
              </a:defRPr>
            </a:lvl1pPr>
          </a:lstStyle>
          <a:p>
            <a:pPr lvl="0"/>
            <a:r>
              <a:rPr lang="en-US" dirty="0"/>
              <a:t>Click to edit Master text styles</a:t>
            </a:r>
          </a:p>
        </p:txBody>
      </p:sp>
    </p:spTree>
    <p:extLst>
      <p:ext uri="{BB962C8B-B14F-4D97-AF65-F5344CB8AC3E}">
        <p14:creationId xmlns:p14="http://schemas.microsoft.com/office/powerpoint/2010/main" val="837422305"/>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284B6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17FF6B-BE97-93F1-AB6E-677849C9AD9F}"/>
              </a:ext>
            </a:extLst>
          </p:cNvPr>
          <p:cNvSpPr/>
          <p:nvPr userDrawn="1"/>
        </p:nvSpPr>
        <p:spPr>
          <a:xfrm>
            <a:off x="0" y="0"/>
            <a:ext cx="8404225"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 name="Picture 2" descr="A blue outline of a person's head with a brain&#10;&#10;Description automatically generated">
            <a:extLst>
              <a:ext uri="{FF2B5EF4-FFF2-40B4-BE49-F238E27FC236}">
                <a16:creationId xmlns:a16="http://schemas.microsoft.com/office/drawing/2014/main" id="{B667E905-B750-7B26-1DD0-EB0F85BA286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l="-3"/>
          <a:stretch>
            <a:fillRect/>
          </a:stretch>
        </p:blipFill>
        <p:spPr bwMode="auto">
          <a:xfrm>
            <a:off x="9007475" y="268288"/>
            <a:ext cx="31845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6570" y="256962"/>
            <a:ext cx="8052482" cy="1325563"/>
          </a:xfrm>
        </p:spPr>
        <p:txBody>
          <a:bodyPr/>
          <a:lstStyle>
            <a:lvl1pPr>
              <a:defRPr b="1">
                <a:solidFill>
                  <a:srgbClr val="2F82AB"/>
                </a:solidFill>
              </a:defRPr>
            </a:lvl1pPr>
          </a:lstStyle>
          <a:p>
            <a:r>
              <a:rPr lang="en-US" dirty="0"/>
              <a:t>Click to edit Master title style</a:t>
            </a:r>
          </a:p>
        </p:txBody>
      </p:sp>
      <p:sp>
        <p:nvSpPr>
          <p:cNvPr id="16" name="Content Placeholder 15"/>
          <p:cNvSpPr>
            <a:spLocks noGrp="1"/>
          </p:cNvSpPr>
          <p:nvPr>
            <p:ph sz="quarter" idx="11"/>
          </p:nvPr>
        </p:nvSpPr>
        <p:spPr>
          <a:xfrm>
            <a:off x="156568" y="2046181"/>
            <a:ext cx="8052483" cy="4348162"/>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544010"/>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7A4E2427-9BD0-2908-49E0-6BF6AC2B68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66140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B644BA1-A78B-3447-CD6F-F7539FFCE0CA}"/>
              </a:ext>
            </a:extLst>
          </p:cNvPr>
          <p:cNvCxnSpPr>
            <a:cxnSpLocks/>
          </p:cNvCxnSpPr>
          <p:nvPr userDrawn="1"/>
        </p:nvCxnSpPr>
        <p:spPr>
          <a:xfrm>
            <a:off x="0" y="1463675"/>
            <a:ext cx="8769350" cy="0"/>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838199" y="2303463"/>
            <a:ext cx="7374467" cy="3657600"/>
          </a:xfrm>
        </p:spPr>
        <p:txBody>
          <a:bodyPr/>
          <a:lstStyle>
            <a:lvl1pPr>
              <a:defRPr>
                <a:solidFill>
                  <a:schemeClr val="bg1"/>
                </a:solidFill>
              </a:defRPr>
            </a:lvl1pPr>
            <a:lvl2pPr marL="457200" indent="0">
              <a:buNone/>
              <a:defRPr b="1">
                <a:solidFill>
                  <a:srgbClr val="144759"/>
                </a:solidFill>
              </a:defRPr>
            </a:lvl2pPr>
            <a:lvl3pPr marL="914400" indent="0">
              <a:buNone/>
              <a:defRPr>
                <a:solidFill>
                  <a:srgbClr val="144759"/>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Title 3"/>
          <p:cNvSpPr>
            <a:spLocks noGrp="1"/>
          </p:cNvSpPr>
          <p:nvPr>
            <p:ph type="title"/>
          </p:nvPr>
        </p:nvSpPr>
        <p:spPr/>
        <p:txBody>
          <a:bodyPr>
            <a:normAutofit/>
          </a:bodyPr>
          <a:lstStyle>
            <a:lvl1pPr>
              <a:defRPr sz="5400" b="1">
                <a:solidFill>
                  <a:srgbClr val="144759"/>
                </a:solidFill>
              </a:defRPr>
            </a:lvl1pPr>
          </a:lstStyle>
          <a:p>
            <a:r>
              <a:rPr lang="en-US"/>
              <a:t>Click to edit Master title style</a:t>
            </a:r>
            <a:endParaRPr lang="en-US" dirty="0"/>
          </a:p>
        </p:txBody>
      </p:sp>
    </p:spTree>
    <p:extLst>
      <p:ext uri="{BB962C8B-B14F-4D97-AF65-F5344CB8AC3E}">
        <p14:creationId xmlns:p14="http://schemas.microsoft.com/office/powerpoint/2010/main" val="2259841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F2F2F2">
            <a:alpha val="59999"/>
          </a:srgbClr>
        </a:solidFill>
        <a:effectLst/>
      </p:bgPr>
    </p:bg>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246B397F-6F8D-EEC9-030C-8BCCCA7B4B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t="-2515"/>
          <a:stretch>
            <a:fillRect/>
          </a:stretch>
        </p:blipFill>
        <p:spPr bwMode="auto">
          <a:xfrm>
            <a:off x="9809163" y="1709738"/>
            <a:ext cx="24098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CFA9D88B-AFED-0160-F179-3C7FC0DF910C}"/>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3A493E60-B11C-C4B7-AEB9-F41C49C92262}"/>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C6D76F97-A9AE-A696-0E8E-02E0A9403BFB}"/>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7" name="TextBox 7">
            <a:extLst>
              <a:ext uri="{FF2B5EF4-FFF2-40B4-BE49-F238E27FC236}">
                <a16:creationId xmlns:a16="http://schemas.microsoft.com/office/drawing/2014/main" id="{C7CE61E2-45B3-AF62-CB72-4E07CB62E528}"/>
              </a:ext>
            </a:extLst>
          </p:cNvPr>
          <p:cNvSpPr txBox="1">
            <a:spLocks noChangeArrowheads="1"/>
          </p:cNvSpPr>
          <p:nvPr userDrawn="1"/>
        </p:nvSpPr>
        <p:spPr bwMode="auto">
          <a:xfrm>
            <a:off x="1450975" y="2995613"/>
            <a:ext cx="184150" cy="369887"/>
          </a:xfrm>
          <a:prstGeom prst="rect">
            <a:avLst/>
          </a:prstGeom>
          <a:noFill/>
          <a:ln>
            <a:noFill/>
          </a:ln>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a:p>
        </p:txBody>
      </p:sp>
      <p:sp>
        <p:nvSpPr>
          <p:cNvPr id="2" name="Title 1"/>
          <p:cNvSpPr>
            <a:spLocks noGrp="1"/>
          </p:cNvSpPr>
          <p:nvPr>
            <p:ph type="title"/>
          </p:nvPr>
        </p:nvSpPr>
        <p:spPr>
          <a:xfrm>
            <a:off x="274674" y="222650"/>
            <a:ext cx="10515600" cy="1325563"/>
          </a:xfrm>
        </p:spPr>
        <p:txBody>
          <a:bodyPr/>
          <a:lstStyle>
            <a:lvl1pPr>
              <a:defRPr b="1">
                <a:solidFill>
                  <a:schemeClr val="bg1"/>
                </a:solidFill>
              </a:defRPr>
            </a:lvl1pPr>
          </a:lstStyle>
          <a:p>
            <a:r>
              <a:rPr lang="en-US"/>
              <a:t>Click to edit Master title style</a:t>
            </a:r>
            <a:endParaRPr lang="en-US" dirty="0"/>
          </a:p>
        </p:txBody>
      </p:sp>
      <p:sp>
        <p:nvSpPr>
          <p:cNvPr id="10" name="Content Placeholder 9"/>
          <p:cNvSpPr>
            <a:spLocks noGrp="1"/>
          </p:cNvSpPr>
          <p:nvPr>
            <p:ph sz="quarter" idx="10"/>
          </p:nvPr>
        </p:nvSpPr>
        <p:spPr>
          <a:xfrm>
            <a:off x="500063" y="2254250"/>
            <a:ext cx="890905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922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A blue outline of a person's head with a brain&#10;&#10;Description automatically generated">
            <a:extLst>
              <a:ext uri="{FF2B5EF4-FFF2-40B4-BE49-F238E27FC236}">
                <a16:creationId xmlns:a16="http://schemas.microsoft.com/office/drawing/2014/main" id="{C86572FC-024E-D185-F1B6-9326B031339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t="-282"/>
          <a:stretch>
            <a:fillRect/>
          </a:stretch>
        </p:blipFill>
        <p:spPr bwMode="auto">
          <a:xfrm>
            <a:off x="0" y="1806575"/>
            <a:ext cx="2390775"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a:extLst>
              <a:ext uri="{FF2B5EF4-FFF2-40B4-BE49-F238E27FC236}">
                <a16:creationId xmlns:a16="http://schemas.microsoft.com/office/drawing/2014/main" id="{DD1CEAD0-EC15-1467-6C31-CAF1E9717F17}"/>
              </a:ext>
            </a:extLst>
          </p:cNvPr>
          <p:cNvGraphicFramePr>
            <a:graphicFrameLocks/>
          </p:cNvGraphicFramePr>
          <p:nvPr userDrawn="1"/>
        </p:nvGraphicFramePr>
        <p:xfrm>
          <a:off x="1869034" y="2127962"/>
          <a:ext cx="10565761" cy="4315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5">
            <a:extLst>
              <a:ext uri="{FF2B5EF4-FFF2-40B4-BE49-F238E27FC236}">
                <a16:creationId xmlns:a16="http://schemas.microsoft.com/office/drawing/2014/main" id="{B3A473D7-FCC7-8348-CB3C-C56B58FBFBA8}"/>
              </a:ext>
            </a:extLst>
          </p:cNvPr>
          <p:cNvGrpSpPr>
            <a:grpSpLocks/>
          </p:cNvGrpSpPr>
          <p:nvPr userDrawn="1"/>
        </p:nvGrpSpPr>
        <p:grpSpPr bwMode="auto">
          <a:xfrm>
            <a:off x="0" y="0"/>
            <a:ext cx="12192000" cy="1589088"/>
            <a:chOff x="0" y="0"/>
            <a:chExt cx="12192000" cy="1588770"/>
          </a:xfrm>
        </p:grpSpPr>
        <p:sp>
          <p:nvSpPr>
            <p:cNvPr id="5" name="Rectangle 4">
              <a:extLst>
                <a:ext uri="{FF2B5EF4-FFF2-40B4-BE49-F238E27FC236}">
                  <a16:creationId xmlns:a16="http://schemas.microsoft.com/office/drawing/2014/main" id="{985EB81E-0B33-4F31-FFD8-3A7F2703AB23}"/>
                </a:ext>
              </a:extLst>
            </p:cNvPr>
            <p:cNvSpPr/>
            <p:nvPr/>
          </p:nvSpPr>
          <p:spPr>
            <a:xfrm>
              <a:off x="0" y="0"/>
              <a:ext cx="12192000" cy="1588770"/>
            </a:xfrm>
            <a:prstGeom prst="rect">
              <a:avLst/>
            </a:prstGeom>
            <a:gradFill>
              <a:gsLst>
                <a:gs pos="48000">
                  <a:srgbClr val="284B63"/>
                </a:gs>
                <a:gs pos="100000">
                  <a:srgbClr val="2479B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55CACEE5-1F67-22F4-5446-3672FC192A46}"/>
                </a:ext>
              </a:extLst>
            </p:cNvPr>
            <p:cNvCxnSpPr>
              <a:cxnSpLocks/>
            </p:cNvCxnSpPr>
            <p:nvPr/>
          </p:nvCxnSpPr>
          <p:spPr>
            <a:xfrm>
              <a:off x="0" y="1588770"/>
              <a:ext cx="12192000" cy="0"/>
            </a:xfrm>
            <a:prstGeom prst="line">
              <a:avLst/>
            </a:prstGeom>
            <a:ln w="76200">
              <a:solidFill>
                <a:srgbClr val="FF9F1C"/>
              </a:solidFill>
            </a:ln>
          </p:spPr>
          <p:style>
            <a:lnRef idx="2">
              <a:schemeClr val="accent1"/>
            </a:lnRef>
            <a:fillRef idx="0">
              <a:schemeClr val="accent1"/>
            </a:fillRef>
            <a:effectRef idx="1">
              <a:schemeClr val="accent1"/>
            </a:effectRef>
            <a:fontRef idx="minor">
              <a:schemeClr val="tx1"/>
            </a:fontRef>
          </p:style>
        </p:cxnSp>
      </p:grpSp>
      <p:sp>
        <p:nvSpPr>
          <p:cNvPr id="11" name="Text Placeholder 10"/>
          <p:cNvSpPr>
            <a:spLocks noGrp="1"/>
          </p:cNvSpPr>
          <p:nvPr>
            <p:ph type="body" sz="quarter" idx="11"/>
          </p:nvPr>
        </p:nvSpPr>
        <p:spPr>
          <a:xfrm>
            <a:off x="7570788" y="2657474"/>
            <a:ext cx="3508375" cy="3306763"/>
          </a:xfrm>
        </p:spPr>
        <p:txBody>
          <a:bodyPr/>
          <a:lstStyle>
            <a:lvl1pPr marL="0" indent="0">
              <a:buNone/>
              <a:defRPr b="1">
                <a:solidFill>
                  <a:schemeClr val="bg1"/>
                </a:solidFill>
              </a:defRPr>
            </a:lvl1pPr>
          </a:lstStyle>
          <a:p>
            <a:pPr lvl="0"/>
            <a:endParaRPr lang="en-US" dirty="0"/>
          </a:p>
        </p:txBody>
      </p:sp>
      <p:sp>
        <p:nvSpPr>
          <p:cNvPr id="13" name="Text Placeholder 12"/>
          <p:cNvSpPr>
            <a:spLocks noGrp="1"/>
          </p:cNvSpPr>
          <p:nvPr>
            <p:ph type="body" sz="quarter" idx="12"/>
          </p:nvPr>
        </p:nvSpPr>
        <p:spPr>
          <a:xfrm>
            <a:off x="3491943" y="2657474"/>
            <a:ext cx="2978150" cy="3306763"/>
          </a:xfrm>
        </p:spPr>
        <p:txBody>
          <a:bodyPr/>
          <a:lstStyle>
            <a:lvl1pPr marL="0" indent="0">
              <a:buNone/>
              <a:defRPr b="1">
                <a:solidFill>
                  <a:schemeClr val="bg1"/>
                </a:solidFill>
              </a:defRPr>
            </a:lvl1pPr>
          </a:lstStyle>
          <a:p>
            <a:pPr lvl="0"/>
            <a:endParaRPr lang="en-US" dirty="0"/>
          </a:p>
        </p:txBody>
      </p:sp>
      <p:sp>
        <p:nvSpPr>
          <p:cNvPr id="15" name="Title 14"/>
          <p:cNvSpPr>
            <a:spLocks noGrp="1"/>
          </p:cNvSpPr>
          <p:nvPr>
            <p:ph type="title"/>
          </p:nvPr>
        </p:nvSpPr>
        <p:spPr>
          <a:xfrm>
            <a:off x="274674" y="295067"/>
            <a:ext cx="10515600" cy="1325563"/>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6329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HEAL Light Theme Template">
    <p:spTree>
      <p:nvGrpSpPr>
        <p:cNvPr id="1" name=""/>
        <p:cNvGrpSpPr/>
        <p:nvPr/>
      </p:nvGrpSpPr>
      <p:grpSpPr>
        <a:xfrm>
          <a:off x="0" y="0"/>
          <a:ext cx="0" cy="0"/>
          <a:chOff x="0" y="0"/>
          <a:chExt cx="0" cy="0"/>
        </a:xfrm>
      </p:grpSpPr>
      <p:pic>
        <p:nvPicPr>
          <p:cNvPr id="3" name="Picture 3" descr="A blue outline of a person's head with a brain&#10;&#10;Description automatically generated">
            <a:extLst>
              <a:ext uri="{FF2B5EF4-FFF2-40B4-BE49-F238E27FC236}">
                <a16:creationId xmlns:a16="http://schemas.microsoft.com/office/drawing/2014/main" id="{155DC55A-4199-26F6-9668-33349D75A15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353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FC81CF5-A084-A427-A9AB-41FC17897821}"/>
              </a:ext>
            </a:extLst>
          </p:cNvPr>
          <p:cNvCxnSpPr>
            <a:cxnSpLocks/>
          </p:cNvCxnSpPr>
          <p:nvPr userDrawn="1"/>
        </p:nvCxnSpPr>
        <p:spPr>
          <a:xfrm>
            <a:off x="3422650" y="1611313"/>
            <a:ext cx="8769350" cy="0"/>
          </a:xfrm>
          <a:prstGeom prst="line">
            <a:avLst/>
          </a:prstGeom>
          <a:ln w="76200">
            <a:solidFill>
              <a:srgbClr val="6EC1E3"/>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21911" y="311962"/>
            <a:ext cx="8497186" cy="1325563"/>
          </a:xfrm>
        </p:spPr>
        <p:txBody>
          <a:bodyPr>
            <a:normAutofit/>
          </a:bodyPr>
          <a:lstStyle>
            <a:lvl1pPr algn="r">
              <a:defRPr sz="4800" b="1">
                <a:solidFill>
                  <a:srgbClr val="144759"/>
                </a:solidFill>
              </a:defRPr>
            </a:lvl1pPr>
          </a:lstStyle>
          <a:p>
            <a:r>
              <a:rPr lang="en-US"/>
              <a:t>Click to edit Master title style</a:t>
            </a:r>
            <a:endParaRPr lang="en-US" dirty="0"/>
          </a:p>
        </p:txBody>
      </p:sp>
      <p:sp>
        <p:nvSpPr>
          <p:cNvPr id="6" name="Content Placeholder 5"/>
          <p:cNvSpPr>
            <a:spLocks noGrp="1"/>
          </p:cNvSpPr>
          <p:nvPr>
            <p:ph sz="quarter" idx="10"/>
          </p:nvPr>
        </p:nvSpPr>
        <p:spPr>
          <a:xfrm>
            <a:off x="4113360" y="2065867"/>
            <a:ext cx="7805737" cy="413226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44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9" name="Slide Number Placeholder 8"/>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75081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4000">
              <a:srgbClr val="6CC1E3"/>
            </a:gs>
            <a:gs pos="55000">
              <a:srgbClr val="407591"/>
            </a:gs>
            <a:gs pos="36000">
              <a:srgbClr val="35627C"/>
            </a:gs>
            <a:gs pos="21000">
              <a:srgbClr val="284B63"/>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5" name="Slide Number Placeholder 4"/>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35594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Takeaway: Impacts would improve patient life and reduce healthcare costs </a:t>
            </a:r>
          </a:p>
          <a:p>
            <a:r>
              <a:rPr lang="en-US"/>
              <a:t>
Refern;</a:t>
            </a:r>
          </a:p>
        </p:txBody>
      </p:sp>
      <p:sp>
        <p:nvSpPr>
          <p:cNvPr id="9" name="Slide Number Placeholder 8"/>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235488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16" y="0"/>
            <a:ext cx="405079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80BFEC-5461-4A57-AAA5-D4F59221477B}" type="slidenum">
              <a:rPr lang="en-US" smtClean="0"/>
              <a:t>‹#›</a:t>
            </a:fld>
            <a:endParaRPr lang="en-US"/>
          </a:p>
        </p:txBody>
      </p:sp>
    </p:spTree>
    <p:extLst>
      <p:ext uri="{BB962C8B-B14F-4D97-AF65-F5344CB8AC3E}">
        <p14:creationId xmlns:p14="http://schemas.microsoft.com/office/powerpoint/2010/main" val="426876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FF9F1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Takeaway: Impacts would improve patient life and reduce healthcare costs </a:t>
            </a:r>
          </a:p>
          <a:p>
            <a:r>
              <a:rPr lang="en-US"/>
              <a:t>
Refern;</a:t>
            </a:r>
          </a:p>
        </p:txBody>
      </p:sp>
      <p:sp>
        <p:nvSpPr>
          <p:cNvPr id="7" name="Slide Number Placeholder 6"/>
          <p:cNvSpPr>
            <a:spLocks noGrp="1"/>
          </p:cNvSpPr>
          <p:nvPr>
            <p:ph type="sldNum" sz="quarter" idx="12"/>
          </p:nvPr>
        </p:nvSpPr>
        <p:spPr/>
        <p:txBody>
          <a:bodyPr/>
          <a:lstStyle/>
          <a:p>
            <a:fld id="{4780BFEC-5461-4A57-AAA5-D4F59221477B}" type="slidenum">
              <a:rPr lang="en-US" smtClean="0"/>
              <a:t>‹#›</a:t>
            </a:fld>
            <a:endParaRPr lang="en-US"/>
          </a:p>
        </p:txBody>
      </p:sp>
    </p:spTree>
    <p:extLst>
      <p:ext uri="{BB962C8B-B14F-4D97-AF65-F5344CB8AC3E}">
        <p14:creationId xmlns:p14="http://schemas.microsoft.com/office/powerpoint/2010/main" val="252234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4000">
              <a:srgbClr val="6CC1E3"/>
            </a:gs>
            <a:gs pos="16000">
              <a:srgbClr val="284B63"/>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Takeaway: Impacts would improve patient life and reduce healthcare costs </a:t>
            </a:r>
          </a:p>
          <a:p>
            <a:r>
              <a:rPr lang="en-US"/>
              <a:t>
Refern;</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80BFEC-5461-4A57-AAA5-D4F59221477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18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alibri" panose="020F050202020403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84B63"/>
            </a:gs>
            <a:gs pos="46001">
              <a:srgbClr val="284B63"/>
            </a:gs>
            <a:gs pos="78000">
              <a:srgbClr val="2479B0"/>
            </a:gs>
            <a:gs pos="100000">
              <a:srgbClr val="A2D8F0"/>
            </a:gs>
          </a:gsLst>
          <a:lin ang="54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137F4A-890B-EF3E-C50B-D2F7A71A763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53191E-9B7D-82DF-96A9-150E9EA9B2B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141828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0DA7B2-3CA9-D257-A0F7-BEAF02A5EC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4841B7-931D-5890-DC7E-B417ACFD012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360806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sldNum="0"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7.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9FE3-D40C-1EB3-DE4B-B1D7910F447B}"/>
              </a:ext>
            </a:extLst>
          </p:cNvPr>
          <p:cNvSpPr>
            <a:spLocks noGrp="1"/>
          </p:cNvSpPr>
          <p:nvPr>
            <p:ph type="ctrTitle"/>
          </p:nvPr>
        </p:nvSpPr>
        <p:spPr>
          <a:xfrm>
            <a:off x="0" y="2557873"/>
            <a:ext cx="9177180" cy="1742253"/>
          </a:xfrm>
        </p:spPr>
        <p:txBody>
          <a:bodyPr/>
          <a:lstStyle/>
          <a:p>
            <a:r>
              <a:rPr lang="en-US" dirty="0">
                <a:solidFill>
                  <a:schemeClr val="accent1"/>
                </a:solidFill>
              </a:rPr>
              <a:t>Developing a Patient Record Flag for Cognitive Barriers </a:t>
            </a:r>
          </a:p>
        </p:txBody>
      </p:sp>
      <p:sp>
        <p:nvSpPr>
          <p:cNvPr id="3" name="Subtitle 2">
            <a:extLst>
              <a:ext uri="{FF2B5EF4-FFF2-40B4-BE49-F238E27FC236}">
                <a16:creationId xmlns:a16="http://schemas.microsoft.com/office/drawing/2014/main" id="{3A568B75-B2B5-0909-5211-DA11090E1D35}"/>
              </a:ext>
            </a:extLst>
          </p:cNvPr>
          <p:cNvSpPr>
            <a:spLocks noGrp="1"/>
          </p:cNvSpPr>
          <p:nvPr>
            <p:ph type="subTitle" idx="1"/>
          </p:nvPr>
        </p:nvSpPr>
        <p:spPr>
          <a:xfrm>
            <a:off x="823557" y="5089793"/>
            <a:ext cx="7710843" cy="1370234"/>
          </a:xfrm>
        </p:spPr>
        <p:txBody>
          <a:bodyPr/>
          <a:lstStyle/>
          <a:p>
            <a:r>
              <a:rPr lang="en-US" sz="2800" dirty="0"/>
              <a:t>A strategy to optimize health care encounters and improve long-term health outcomes</a:t>
            </a:r>
          </a:p>
        </p:txBody>
      </p:sp>
      <p:pic>
        <p:nvPicPr>
          <p:cNvPr id="4" name="Picture 3" descr="Icon&#10;&#10;AI-generated content may be incorrect.">
            <a:extLst>
              <a:ext uri="{FF2B5EF4-FFF2-40B4-BE49-F238E27FC236}">
                <a16:creationId xmlns:a16="http://schemas.microsoft.com/office/drawing/2014/main" id="{A1BF8D5E-08A4-292B-FC08-1D2056214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147" y="556978"/>
            <a:ext cx="1742253" cy="1742253"/>
          </a:xfrm>
          <a:prstGeom prst="rect">
            <a:avLst/>
          </a:prstGeom>
          <a:ln>
            <a:noFill/>
          </a:ln>
          <a:effectLst>
            <a:outerShdw blurRad="292100" dist="139700" dir="2700000" algn="tl" rotWithShape="0">
              <a:srgbClr val="333333">
                <a:alpha val="65000"/>
              </a:srgbClr>
            </a:outerShdw>
          </a:effectLst>
        </p:spPr>
      </p:pic>
      <p:sp>
        <p:nvSpPr>
          <p:cNvPr id="6" name="Footer Placeholder 5">
            <a:extLst>
              <a:ext uri="{FF2B5EF4-FFF2-40B4-BE49-F238E27FC236}">
                <a16:creationId xmlns:a16="http://schemas.microsoft.com/office/drawing/2014/main" id="{286EB536-824B-4945-0E92-BC64753453B9}"/>
              </a:ext>
            </a:extLst>
          </p:cNvPr>
          <p:cNvSpPr>
            <a:spLocks noGrp="1"/>
          </p:cNvSpPr>
          <p:nvPr>
            <p:ph type="ftr" sz="quarter" idx="11"/>
          </p:nvPr>
        </p:nvSpPr>
        <p:spPr/>
        <p:txBody>
          <a:bodyPr/>
          <a:lstStyle/>
          <a:p>
            <a:r>
              <a:rPr lang="en-US" dirty="0"/>
              <a:t>
</a:t>
            </a:r>
            <a:endParaRPr lang="en-US" dirty="0">
              <a:solidFill>
                <a:srgbClr val="6EC1E3"/>
              </a:solidFill>
            </a:endParaRPr>
          </a:p>
        </p:txBody>
      </p:sp>
    </p:spTree>
    <p:extLst>
      <p:ext uri="{BB962C8B-B14F-4D97-AF65-F5344CB8AC3E}">
        <p14:creationId xmlns:p14="http://schemas.microsoft.com/office/powerpoint/2010/main" val="203828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6EC9-813E-9536-B67E-6E00205C0C33}"/>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CFDE21CA-B53C-54C0-047B-BBF1A6D13ECA}"/>
              </a:ext>
            </a:extLst>
          </p:cNvPr>
          <p:cNvSpPr/>
          <p:nvPr/>
        </p:nvSpPr>
        <p:spPr>
          <a:xfrm>
            <a:off x="9552488" y="4317379"/>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AEC9056-D724-2854-B2DE-153B0B04D627}"/>
              </a:ext>
            </a:extLst>
          </p:cNvPr>
          <p:cNvSpPr/>
          <p:nvPr/>
        </p:nvSpPr>
        <p:spPr>
          <a:xfrm>
            <a:off x="3827724" y="4347854"/>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DF3BD08D-C094-D1AB-B12A-3E6B31B0DCAB}"/>
              </a:ext>
            </a:extLst>
          </p:cNvPr>
          <p:cNvSpPr/>
          <p:nvPr/>
        </p:nvSpPr>
        <p:spPr>
          <a:xfrm>
            <a:off x="6649362" y="4317380"/>
            <a:ext cx="2447365" cy="1723853"/>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34171B99-2AE9-EB53-9C3B-AB972AAD4A42}"/>
              </a:ext>
            </a:extLst>
          </p:cNvPr>
          <p:cNvSpPr/>
          <p:nvPr/>
        </p:nvSpPr>
        <p:spPr>
          <a:xfrm>
            <a:off x="3827725" y="4317381"/>
            <a:ext cx="2447365" cy="1303490"/>
          </a:xfrm>
          <a:prstGeom prst="round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E2D547-E5EF-342C-A9C2-B610B7736882}"/>
              </a:ext>
            </a:extLst>
          </p:cNvPr>
          <p:cNvSpPr>
            <a:spLocks noGrp="1"/>
          </p:cNvSpPr>
          <p:nvPr>
            <p:ph type="title"/>
          </p:nvPr>
        </p:nvSpPr>
        <p:spPr>
          <a:xfrm>
            <a:off x="1097280" y="216265"/>
            <a:ext cx="10058400" cy="1450757"/>
          </a:xfrm>
        </p:spPr>
        <p:txBody>
          <a:bodyPr>
            <a:normAutofit/>
          </a:bodyPr>
          <a:lstStyle/>
          <a:p>
            <a:pPr algn="ctr"/>
            <a:r>
              <a:rPr lang="en-US" b="1" dirty="0">
                <a:solidFill>
                  <a:schemeClr val="bg1"/>
                </a:solidFill>
                <a:latin typeface="Aptos Display" panose="020B0004020202020204" pitchFamily="34" charset="0"/>
              </a:rPr>
              <a:t>The </a:t>
            </a:r>
            <a:r>
              <a:rPr lang="en-US" sz="4400" b="1" dirty="0">
                <a:solidFill>
                  <a:schemeClr val="bg1"/>
                </a:solidFill>
                <a:latin typeface="Aptos Display" panose="020B0004020202020204" pitchFamily="34" charset="0"/>
              </a:rPr>
              <a:t>Difference</a:t>
            </a:r>
            <a:r>
              <a:rPr lang="en-US" b="1" dirty="0">
                <a:solidFill>
                  <a:schemeClr val="bg1"/>
                </a:solidFill>
                <a:latin typeface="Aptos Display" panose="020B0004020202020204" pitchFamily="34" charset="0"/>
              </a:rPr>
              <a:t> in </a:t>
            </a:r>
            <a:r>
              <a:rPr lang="en-US" sz="4400" b="1" dirty="0">
                <a:solidFill>
                  <a:schemeClr val="bg1"/>
                </a:solidFill>
                <a:latin typeface="Aptos Display" panose="020B0004020202020204" pitchFamily="34" charset="0"/>
              </a:rPr>
              <a:t>Care When Providers Know about Cognitive Impairment</a:t>
            </a:r>
          </a:p>
        </p:txBody>
      </p:sp>
      <p:sp>
        <p:nvSpPr>
          <p:cNvPr id="3" name="Content Placeholder 2">
            <a:extLst>
              <a:ext uri="{FF2B5EF4-FFF2-40B4-BE49-F238E27FC236}">
                <a16:creationId xmlns:a16="http://schemas.microsoft.com/office/drawing/2014/main" id="{264946E4-B696-8A9E-4F09-4B1AD2FD97BE}"/>
              </a:ext>
            </a:extLst>
          </p:cNvPr>
          <p:cNvSpPr>
            <a:spLocks noGrp="1"/>
          </p:cNvSpPr>
          <p:nvPr>
            <p:ph sz="half" idx="1"/>
          </p:nvPr>
        </p:nvSpPr>
        <p:spPr>
          <a:xfrm>
            <a:off x="299985" y="2968068"/>
            <a:ext cx="3386200" cy="2285575"/>
          </a:xfrm>
        </p:spPr>
        <p:txBody>
          <a:bodyPr>
            <a:normAutofit fontScale="62500" lnSpcReduction="20000"/>
          </a:bodyPr>
          <a:lstStyle/>
          <a:p>
            <a:pPr marL="0" indent="0">
              <a:buNone/>
            </a:pPr>
            <a:r>
              <a:rPr lang="en-US" sz="4500" dirty="0">
                <a:solidFill>
                  <a:schemeClr val="bg1"/>
                </a:solidFill>
                <a:latin typeface="Aptos" panose="020B0004020202020204" pitchFamily="34" charset="0"/>
              </a:rPr>
              <a:t>When providers know about their patient’s cognitive impairment beforehand, they have the opportunity to…. </a:t>
            </a:r>
          </a:p>
          <a:p>
            <a:pPr marL="635508" lvl="1" indent="-342900">
              <a:buFont typeface="+mj-lt"/>
              <a:buAutoNum type="arabicPeriod"/>
            </a:pPr>
            <a:endParaRPr lang="en-US" dirty="0">
              <a:solidFill>
                <a:schemeClr val="bg1"/>
              </a:solidFill>
            </a:endParaRPr>
          </a:p>
          <a:p>
            <a:pPr marL="0" indent="0">
              <a:buNone/>
            </a:pPr>
            <a:endParaRPr lang="en-US" dirty="0">
              <a:solidFill>
                <a:schemeClr val="bg1"/>
              </a:solidFill>
            </a:endParaRPr>
          </a:p>
        </p:txBody>
      </p:sp>
      <p:graphicFrame>
        <p:nvGraphicFramePr>
          <p:cNvPr id="6" name="Diagram 5">
            <a:extLst>
              <a:ext uri="{FF2B5EF4-FFF2-40B4-BE49-F238E27FC236}">
                <a16:creationId xmlns:a16="http://schemas.microsoft.com/office/drawing/2014/main" id="{637F0860-FE76-EEF7-2FDF-8140A59BCCF1}"/>
              </a:ext>
            </a:extLst>
          </p:cNvPr>
          <p:cNvGraphicFramePr/>
          <p:nvPr>
            <p:extLst>
              <p:ext uri="{D42A27DB-BD31-4B8C-83A1-F6EECF244321}">
                <p14:modId xmlns:p14="http://schemas.microsoft.com/office/powerpoint/2010/main" val="2961065565"/>
              </p:ext>
            </p:extLst>
          </p:nvPr>
        </p:nvGraphicFramePr>
        <p:xfrm>
          <a:off x="3686185" y="1391301"/>
          <a:ext cx="8429106"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a:extLst>
              <a:ext uri="{FF2B5EF4-FFF2-40B4-BE49-F238E27FC236}">
                <a16:creationId xmlns:a16="http://schemas.microsoft.com/office/drawing/2014/main" id="{44A278AC-A197-92F9-3231-3BBF1C5501AE}"/>
              </a:ext>
            </a:extLst>
          </p:cNvPr>
          <p:cNvSpPr>
            <a:spLocks noGrp="1"/>
          </p:cNvSpPr>
          <p:nvPr>
            <p:ph type="ftr" sz="quarter" idx="11"/>
          </p:nvPr>
        </p:nvSpPr>
        <p:spPr/>
        <p:txBody>
          <a:bodyPr/>
          <a:lstStyle/>
          <a:p>
            <a:r>
              <a:rPr lang="en-US" dirty="0"/>
              <a:t>
</a:t>
            </a:r>
          </a:p>
        </p:txBody>
      </p:sp>
      <p:sp>
        <p:nvSpPr>
          <p:cNvPr id="4" name="TextBox 3">
            <a:extLst>
              <a:ext uri="{FF2B5EF4-FFF2-40B4-BE49-F238E27FC236}">
                <a16:creationId xmlns:a16="http://schemas.microsoft.com/office/drawing/2014/main" id="{BF343DE1-3607-3373-C00E-9791509DE222}"/>
              </a:ext>
            </a:extLst>
          </p:cNvPr>
          <p:cNvSpPr txBox="1"/>
          <p:nvPr/>
        </p:nvSpPr>
        <p:spPr>
          <a:xfrm>
            <a:off x="9470999" y="4317381"/>
            <a:ext cx="2610344" cy="1754326"/>
          </a:xfrm>
          <a:prstGeom prst="rect">
            <a:avLst/>
          </a:prstGeom>
          <a:noFill/>
        </p:spPr>
        <p:txBody>
          <a:bodyPr wrap="square" rtlCol="0">
            <a:spAutoFit/>
          </a:bodyPr>
          <a:lstStyle/>
          <a:p>
            <a:pPr algn="ctr"/>
            <a:r>
              <a:rPr lang="en-US" dirty="0">
                <a:solidFill>
                  <a:schemeClr val="tx1"/>
                </a:solidFill>
                <a:latin typeface="Aptos" panose="020B0004020202020204" pitchFamily="34" charset="0"/>
              </a:rPr>
              <a:t>Better communicate with their patient and leveraging their </a:t>
            </a:r>
          </a:p>
          <a:p>
            <a:pPr algn="ctr"/>
            <a:r>
              <a:rPr lang="en-US" dirty="0">
                <a:solidFill>
                  <a:schemeClr val="tx1"/>
                </a:solidFill>
                <a:latin typeface="Aptos" panose="020B0004020202020204" pitchFamily="34" charset="0"/>
              </a:rPr>
              <a:t>caregiver to facilitate a high-quality medical appointment</a:t>
            </a:r>
            <a:endParaRPr lang="en-US" dirty="0"/>
          </a:p>
        </p:txBody>
      </p:sp>
      <p:pic>
        <p:nvPicPr>
          <p:cNvPr id="15" name="Graphic 14" descr="Chat with solid fill">
            <a:extLst>
              <a:ext uri="{FF2B5EF4-FFF2-40B4-BE49-F238E27FC236}">
                <a16:creationId xmlns:a16="http://schemas.microsoft.com/office/drawing/2014/main" id="{41996C56-E85B-9875-4494-5699D8F66B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06635" y="2422665"/>
            <a:ext cx="1139072" cy="1139072"/>
          </a:xfrm>
          <a:prstGeom prst="rect">
            <a:avLst/>
          </a:prstGeom>
        </p:spPr>
      </p:pic>
    </p:spTree>
    <p:extLst>
      <p:ext uri="{BB962C8B-B14F-4D97-AF65-F5344CB8AC3E}">
        <p14:creationId xmlns:p14="http://schemas.microsoft.com/office/powerpoint/2010/main" val="326171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DCEA-A673-CF02-7AA4-A740D0007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B87B4-E0AB-BB67-DFB7-9A8763FBCACA}"/>
              </a:ext>
            </a:extLst>
          </p:cNvPr>
          <p:cNvSpPr>
            <a:spLocks noGrp="1"/>
          </p:cNvSpPr>
          <p:nvPr>
            <p:ph type="title"/>
          </p:nvPr>
        </p:nvSpPr>
        <p:spPr>
          <a:xfrm>
            <a:off x="1097282" y="94714"/>
            <a:ext cx="10058400" cy="1450757"/>
          </a:xfrm>
        </p:spPr>
        <p:txBody>
          <a:bodyPr>
            <a:normAutofit/>
          </a:bodyPr>
          <a:lstStyle/>
          <a:p>
            <a:pPr algn="ctr"/>
            <a:r>
              <a:rPr lang="en-US" sz="4400" b="1" dirty="0">
                <a:solidFill>
                  <a:schemeClr val="bg1"/>
                </a:solidFill>
                <a:latin typeface="Aptos Display" panose="020B0004020202020204" pitchFamily="34" charset="0"/>
              </a:rPr>
              <a:t>The Difference in Care When Provider then Includes Caregiver</a:t>
            </a:r>
          </a:p>
        </p:txBody>
      </p:sp>
      <p:sp>
        <p:nvSpPr>
          <p:cNvPr id="3" name="Content Placeholder 2">
            <a:extLst>
              <a:ext uri="{FF2B5EF4-FFF2-40B4-BE49-F238E27FC236}">
                <a16:creationId xmlns:a16="http://schemas.microsoft.com/office/drawing/2014/main" id="{5142B03B-8599-BFC2-F213-E5AE10776B14}"/>
              </a:ext>
            </a:extLst>
          </p:cNvPr>
          <p:cNvSpPr>
            <a:spLocks noGrp="1"/>
          </p:cNvSpPr>
          <p:nvPr>
            <p:ph sz="half" idx="1"/>
          </p:nvPr>
        </p:nvSpPr>
        <p:spPr>
          <a:xfrm>
            <a:off x="425813" y="3300847"/>
            <a:ext cx="4112936" cy="1620288"/>
          </a:xfrm>
        </p:spPr>
        <p:txBody>
          <a:bodyPr>
            <a:normAutofit lnSpcReduction="10000"/>
          </a:bodyPr>
          <a:lstStyle/>
          <a:p>
            <a:pPr marL="0" indent="0">
              <a:buNone/>
            </a:pPr>
            <a:r>
              <a:rPr lang="en-US" sz="2800" dirty="0">
                <a:solidFill>
                  <a:schemeClr val="bg1"/>
                </a:solidFill>
                <a:latin typeface="Aptos" panose="020B0004020202020204" pitchFamily="34" charset="0"/>
              </a:rPr>
              <a:t>When providers include the caregiver in the care plan as a care member it helps with…</a:t>
            </a:r>
          </a:p>
          <a:p>
            <a:pPr marL="292608" lvl="1" indent="0">
              <a:buNone/>
            </a:pPr>
            <a:endParaRPr lang="en-US" dirty="0">
              <a:solidFill>
                <a:schemeClr val="bg1"/>
              </a:solidFill>
            </a:endParaRPr>
          </a:p>
          <a:p>
            <a:pPr marL="0" indent="0">
              <a:buNone/>
            </a:pPr>
            <a:endParaRPr lang="en-US" dirty="0">
              <a:solidFill>
                <a:schemeClr val="bg1"/>
              </a:solidFill>
            </a:endParaRPr>
          </a:p>
        </p:txBody>
      </p:sp>
      <p:sp>
        <p:nvSpPr>
          <p:cNvPr id="4" name="Content Placeholder 3">
            <a:extLst>
              <a:ext uri="{FF2B5EF4-FFF2-40B4-BE49-F238E27FC236}">
                <a16:creationId xmlns:a16="http://schemas.microsoft.com/office/drawing/2014/main" id="{125F65CF-B566-8A73-1032-71B2104E2350}"/>
              </a:ext>
            </a:extLst>
          </p:cNvPr>
          <p:cNvSpPr>
            <a:spLocks noGrp="1"/>
          </p:cNvSpPr>
          <p:nvPr>
            <p:ph sz="half" idx="2"/>
          </p:nvPr>
        </p:nvSpPr>
        <p:spPr>
          <a:xfrm>
            <a:off x="6985365" y="2014546"/>
            <a:ext cx="4937760" cy="4023360"/>
          </a:xfrm>
        </p:spPr>
        <p:txBody>
          <a:bodyPr>
            <a:normAutofit lnSpcReduction="10000"/>
          </a:bodyPr>
          <a:lstStyle/>
          <a:p>
            <a:pPr>
              <a:buFont typeface="Wingdings" panose="05000000000000000000" pitchFamily="2" charset="2"/>
              <a:buChar char="q"/>
            </a:pPr>
            <a:endParaRPr lang="en-US" sz="3000" dirty="0">
              <a:solidFill>
                <a:schemeClr val="bg1"/>
              </a:solidFill>
              <a:latin typeface="Aptos" panose="020B0004020202020204" pitchFamily="34" charset="0"/>
            </a:endParaRPr>
          </a:p>
          <a:p>
            <a:pPr marL="0" indent="0">
              <a:buNone/>
            </a:pPr>
            <a:endParaRPr lang="en-US" dirty="0"/>
          </a:p>
        </p:txBody>
      </p:sp>
      <p:graphicFrame>
        <p:nvGraphicFramePr>
          <p:cNvPr id="6" name="Diagram 5">
            <a:extLst>
              <a:ext uri="{FF2B5EF4-FFF2-40B4-BE49-F238E27FC236}">
                <a16:creationId xmlns:a16="http://schemas.microsoft.com/office/drawing/2014/main" id="{A21400E7-9CCB-D6B8-8556-C0712D733334}"/>
              </a:ext>
            </a:extLst>
          </p:cNvPr>
          <p:cNvGraphicFramePr/>
          <p:nvPr>
            <p:extLst>
              <p:ext uri="{D42A27DB-BD31-4B8C-83A1-F6EECF244321}">
                <p14:modId xmlns:p14="http://schemas.microsoft.com/office/powerpoint/2010/main" val="3592194602"/>
              </p:ext>
            </p:extLst>
          </p:nvPr>
        </p:nvGraphicFramePr>
        <p:xfrm>
          <a:off x="4886974" y="1846205"/>
          <a:ext cx="6879213" cy="4886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4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4473801-4AE6-3FA5-85B9-8B9F2FF5E454}"/>
              </a:ext>
            </a:extLst>
          </p:cNvPr>
          <p:cNvSpPr>
            <a:spLocks noGrp="1" noChangeArrowheads="1"/>
          </p:cNvSpPr>
          <p:nvPr>
            <p:ph type="title"/>
          </p:nvPr>
        </p:nvSpPr>
        <p:spPr>
          <a:xfrm>
            <a:off x="620424" y="-243893"/>
            <a:ext cx="11217160" cy="1325563"/>
          </a:xfrm>
        </p:spPr>
        <p:txBody>
          <a:bodyPr>
            <a:noAutofit/>
          </a:bodyPr>
          <a:lstStyle/>
          <a:p>
            <a:pPr algn="ctr" eaLnBrk="1" hangingPunct="1"/>
            <a:br>
              <a:rPr lang="en-US" altLang="en-US" dirty="0"/>
            </a:br>
            <a:r>
              <a:rPr lang="en-US" altLang="en-US" sz="3200" dirty="0"/>
              <a:t>Using an Electronic Healthcare Record Intervention to </a:t>
            </a:r>
            <a:br>
              <a:rPr lang="en-US" altLang="en-US" sz="3200" dirty="0"/>
            </a:br>
            <a:r>
              <a:rPr lang="en-US" altLang="en-US" sz="3200" dirty="0"/>
              <a:t>Optimize Healthcare Quality </a:t>
            </a:r>
            <a:br>
              <a:rPr lang="en-US" altLang="en-US" sz="3200" dirty="0"/>
            </a:br>
            <a:r>
              <a:rPr lang="en-US" altLang="en-US" sz="3200" dirty="0"/>
              <a:t>for People with Cognitive Disability</a:t>
            </a:r>
          </a:p>
        </p:txBody>
      </p:sp>
      <p:pic>
        <p:nvPicPr>
          <p:cNvPr id="2" name="Picture 1">
            <a:extLst>
              <a:ext uri="{FF2B5EF4-FFF2-40B4-BE49-F238E27FC236}">
                <a16:creationId xmlns:a16="http://schemas.microsoft.com/office/drawing/2014/main" id="{00D60C39-9296-17CF-C8DC-019E1FB589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10756797" y="197912"/>
            <a:ext cx="1402212" cy="123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180FCF55-218B-E424-B408-98BBF41B0770}"/>
              </a:ext>
            </a:extLst>
          </p:cNvPr>
          <p:cNvGraphicFramePr/>
          <p:nvPr>
            <p:extLst>
              <p:ext uri="{D42A27DB-BD31-4B8C-83A1-F6EECF244321}">
                <p14:modId xmlns:p14="http://schemas.microsoft.com/office/powerpoint/2010/main" val="2785285318"/>
              </p:ext>
            </p:extLst>
          </p:nvPr>
        </p:nvGraphicFramePr>
        <p:xfrm>
          <a:off x="2606473" y="1729047"/>
          <a:ext cx="8618422" cy="483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157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7BB4-467D-9715-8B6A-52BF8ADE01F0}"/>
              </a:ext>
            </a:extLst>
          </p:cNvPr>
          <p:cNvSpPr>
            <a:spLocks noGrp="1"/>
          </p:cNvSpPr>
          <p:nvPr>
            <p:ph type="title"/>
          </p:nvPr>
        </p:nvSpPr>
        <p:spPr>
          <a:xfrm>
            <a:off x="1097280" y="-106972"/>
            <a:ext cx="10058400" cy="1450757"/>
          </a:xfrm>
        </p:spPr>
        <p:txBody>
          <a:bodyPr>
            <a:normAutofit/>
          </a:bodyPr>
          <a:lstStyle/>
          <a:p>
            <a:pPr algn="ctr"/>
            <a:r>
              <a:rPr lang="en-US" sz="4400" b="1" dirty="0">
                <a:solidFill>
                  <a:schemeClr val="bg1"/>
                </a:solidFill>
                <a:latin typeface="Aptos Display" panose="020B0004020202020204" pitchFamily="34" charset="0"/>
              </a:rPr>
              <a:t>Operationalizing the Flag</a:t>
            </a:r>
          </a:p>
        </p:txBody>
      </p:sp>
      <p:graphicFrame>
        <p:nvGraphicFramePr>
          <p:cNvPr id="5" name="Content Placeholder 4">
            <a:extLst>
              <a:ext uri="{FF2B5EF4-FFF2-40B4-BE49-F238E27FC236}">
                <a16:creationId xmlns:a16="http://schemas.microsoft.com/office/drawing/2014/main" id="{A80881D3-CD9C-8F59-BE43-6058697048C0}"/>
              </a:ext>
            </a:extLst>
          </p:cNvPr>
          <p:cNvGraphicFramePr>
            <a:graphicFrameLocks noGrp="1"/>
          </p:cNvGraphicFramePr>
          <p:nvPr>
            <p:ph sz="half" idx="1"/>
            <p:extLst>
              <p:ext uri="{D42A27DB-BD31-4B8C-83A1-F6EECF244321}">
                <p14:modId xmlns:p14="http://schemas.microsoft.com/office/powerpoint/2010/main" val="579271174"/>
              </p:ext>
            </p:extLst>
          </p:nvPr>
        </p:nvGraphicFramePr>
        <p:xfrm>
          <a:off x="405875" y="1862670"/>
          <a:ext cx="5358691" cy="452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Affordable Senior Living: Ease of ...">
            <a:extLst>
              <a:ext uri="{FF2B5EF4-FFF2-40B4-BE49-F238E27FC236}">
                <a16:creationId xmlns:a16="http://schemas.microsoft.com/office/drawing/2014/main" id="{B800A6E4-936F-1245-A82E-EB1610B24F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3461" y="2452029"/>
            <a:ext cx="5358692" cy="335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7E2D-9D09-87AB-6412-5AAF4C20B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22B6C-9D12-E15F-AFE4-248D79353F83}"/>
              </a:ext>
            </a:extLst>
          </p:cNvPr>
          <p:cNvSpPr>
            <a:spLocks noGrp="1"/>
          </p:cNvSpPr>
          <p:nvPr>
            <p:ph type="title"/>
          </p:nvPr>
        </p:nvSpPr>
        <p:spPr/>
        <p:txBody>
          <a:bodyPr/>
          <a:lstStyle/>
          <a:p>
            <a:pPr algn="ctr"/>
            <a:r>
              <a:rPr lang="en-US" dirty="0"/>
              <a:t>Outcomes of EMR Flag </a:t>
            </a:r>
          </a:p>
        </p:txBody>
      </p:sp>
      <p:graphicFrame>
        <p:nvGraphicFramePr>
          <p:cNvPr id="14" name="Content Placeholder 13">
            <a:extLst>
              <a:ext uri="{FF2B5EF4-FFF2-40B4-BE49-F238E27FC236}">
                <a16:creationId xmlns:a16="http://schemas.microsoft.com/office/drawing/2014/main" id="{F0F4E3BB-8811-6536-F2D4-0EEE65BEBE65}"/>
              </a:ext>
            </a:extLst>
          </p:cNvPr>
          <p:cNvGraphicFramePr>
            <a:graphicFrameLocks noGrp="1"/>
          </p:cNvGraphicFramePr>
          <p:nvPr>
            <p:ph sz="quarter" idx="10"/>
            <p:extLst>
              <p:ext uri="{D42A27DB-BD31-4B8C-83A1-F6EECF244321}">
                <p14:modId xmlns:p14="http://schemas.microsoft.com/office/powerpoint/2010/main" val="2221567002"/>
              </p:ext>
            </p:extLst>
          </p:nvPr>
        </p:nvGraphicFramePr>
        <p:xfrm>
          <a:off x="274674" y="1807594"/>
          <a:ext cx="6518275" cy="475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Arrow 15">
            <a:extLst>
              <a:ext uri="{FF2B5EF4-FFF2-40B4-BE49-F238E27FC236}">
                <a16:creationId xmlns:a16="http://schemas.microsoft.com/office/drawing/2014/main" id="{8F7CCF88-65DF-8A99-D8E5-8B42B05A09BC}"/>
              </a:ext>
            </a:extLst>
          </p:cNvPr>
          <p:cNvSpPr/>
          <p:nvPr/>
        </p:nvSpPr>
        <p:spPr>
          <a:xfrm>
            <a:off x="6741179" y="4008664"/>
            <a:ext cx="749808" cy="72360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1669580-4777-8612-6DB6-678D6D89BECB}"/>
              </a:ext>
            </a:extLst>
          </p:cNvPr>
          <p:cNvSpPr/>
          <p:nvPr/>
        </p:nvSpPr>
        <p:spPr>
          <a:xfrm>
            <a:off x="7667242" y="3698386"/>
            <a:ext cx="4384548" cy="1344168"/>
          </a:xfrm>
          <a:prstGeom prst="round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FF9400"/>
              </a:solidFill>
            </a:endParaRPr>
          </a:p>
        </p:txBody>
      </p:sp>
      <p:sp>
        <p:nvSpPr>
          <p:cNvPr id="18" name="TextBox 17">
            <a:extLst>
              <a:ext uri="{FF2B5EF4-FFF2-40B4-BE49-F238E27FC236}">
                <a16:creationId xmlns:a16="http://schemas.microsoft.com/office/drawing/2014/main" id="{17B99D9D-DEAA-6AB7-903E-004416D013AB}"/>
              </a:ext>
            </a:extLst>
          </p:cNvPr>
          <p:cNvSpPr txBox="1"/>
          <p:nvPr/>
        </p:nvSpPr>
        <p:spPr>
          <a:xfrm>
            <a:off x="7667242" y="3770305"/>
            <a:ext cx="4384548" cy="1200329"/>
          </a:xfrm>
          <a:prstGeom prst="rect">
            <a:avLst/>
          </a:prstGeom>
          <a:noFill/>
        </p:spPr>
        <p:txBody>
          <a:bodyPr wrap="square">
            <a:spAutoFit/>
          </a:bodyPr>
          <a:lstStyle/>
          <a:p>
            <a:pPr marL="0" indent="0">
              <a:buNone/>
            </a:pPr>
            <a:r>
              <a:rPr lang="en-US" sz="2400" b="1" dirty="0">
                <a:solidFill>
                  <a:schemeClr val="bg1"/>
                </a:solidFill>
              </a:rPr>
              <a:t>Takeaway: </a:t>
            </a:r>
            <a:r>
              <a:rPr lang="en-US" sz="2400" dirty="0">
                <a:solidFill>
                  <a:schemeClr val="bg1"/>
                </a:solidFill>
              </a:rPr>
              <a:t>Impacts would improve patient life and reduce healthcare costs </a:t>
            </a:r>
          </a:p>
        </p:txBody>
      </p:sp>
    </p:spTree>
    <p:extLst>
      <p:ext uri="{BB962C8B-B14F-4D97-AF65-F5344CB8AC3E}">
        <p14:creationId xmlns:p14="http://schemas.microsoft.com/office/powerpoint/2010/main" val="1150702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333C-16E8-D409-3D69-D3E0F80C2037}"/>
              </a:ext>
            </a:extLst>
          </p:cNvPr>
          <p:cNvSpPr>
            <a:spLocks noGrp="1"/>
          </p:cNvSpPr>
          <p:nvPr>
            <p:ph type="title"/>
          </p:nvPr>
        </p:nvSpPr>
        <p:spPr>
          <a:xfrm>
            <a:off x="274674" y="131603"/>
            <a:ext cx="10515600" cy="1325563"/>
          </a:xfrm>
        </p:spPr>
        <p:txBody>
          <a:bodyPr wrap="square" anchor="ctr">
            <a:normAutofit/>
          </a:bodyPr>
          <a:lstStyle/>
          <a:p>
            <a:r>
              <a:rPr lang="en-US" dirty="0"/>
              <a:t>Our Ask</a:t>
            </a:r>
          </a:p>
        </p:txBody>
      </p:sp>
      <p:graphicFrame>
        <p:nvGraphicFramePr>
          <p:cNvPr id="5" name="Content Placeholder 2">
            <a:extLst>
              <a:ext uri="{FF2B5EF4-FFF2-40B4-BE49-F238E27FC236}">
                <a16:creationId xmlns:a16="http://schemas.microsoft.com/office/drawing/2014/main" id="{2B336992-C37A-5D09-A553-C5ACCD3F470D}"/>
              </a:ext>
            </a:extLst>
          </p:cNvPr>
          <p:cNvGraphicFramePr>
            <a:graphicFrameLocks noGrp="1"/>
          </p:cNvGraphicFramePr>
          <p:nvPr>
            <p:ph sz="quarter" idx="10"/>
            <p:extLst>
              <p:ext uri="{D42A27DB-BD31-4B8C-83A1-F6EECF244321}">
                <p14:modId xmlns:p14="http://schemas.microsoft.com/office/powerpoint/2010/main" val="449617848"/>
              </p:ext>
            </p:extLst>
          </p:nvPr>
        </p:nvGraphicFramePr>
        <p:xfrm>
          <a:off x="643996" y="2053853"/>
          <a:ext cx="8500004" cy="4402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58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88A1B-E622-C846-E36D-7E5327F9F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FEEBB-6F5E-A49D-A9BD-482E55A937CA}"/>
              </a:ext>
            </a:extLst>
          </p:cNvPr>
          <p:cNvSpPr>
            <a:spLocks noGrp="1"/>
          </p:cNvSpPr>
          <p:nvPr>
            <p:ph type="title"/>
          </p:nvPr>
        </p:nvSpPr>
        <p:spPr/>
        <p:txBody>
          <a:bodyPr wrap="square" anchor="ctr">
            <a:noAutofit/>
          </a:bodyPr>
          <a:lstStyle/>
          <a:p>
            <a:r>
              <a:rPr lang="en-US" sz="4400" b="1" dirty="0">
                <a:solidFill>
                  <a:schemeClr val="bg1"/>
                </a:solidFill>
                <a:latin typeface="Aptos Display" panose="020B0004020202020204" pitchFamily="34" charset="0"/>
              </a:rPr>
              <a:t>Defining Cognitive Impairment </a:t>
            </a:r>
          </a:p>
        </p:txBody>
      </p:sp>
      <p:sp>
        <p:nvSpPr>
          <p:cNvPr id="3" name="Content Placeholder 2">
            <a:extLst>
              <a:ext uri="{FF2B5EF4-FFF2-40B4-BE49-F238E27FC236}">
                <a16:creationId xmlns:a16="http://schemas.microsoft.com/office/drawing/2014/main" id="{5A5DBF07-5F1C-BDA9-602A-B99CF932F1E8}"/>
              </a:ext>
            </a:extLst>
          </p:cNvPr>
          <p:cNvSpPr>
            <a:spLocks noGrp="1"/>
          </p:cNvSpPr>
          <p:nvPr>
            <p:ph sz="quarter" idx="10"/>
          </p:nvPr>
        </p:nvSpPr>
        <p:spPr>
          <a:xfrm>
            <a:off x="6712289" y="2605960"/>
            <a:ext cx="5191538" cy="4402137"/>
          </a:xfrm>
        </p:spPr>
        <p:txBody>
          <a:bodyPr wrap="square" anchor="t">
            <a:normAutofit/>
          </a:bodyPr>
          <a:lstStyle/>
          <a:p>
            <a:pPr marL="292608" lvl="1" indent="0">
              <a:buNone/>
            </a:pPr>
            <a:r>
              <a:rPr lang="en-US" sz="2800" dirty="0">
                <a:solidFill>
                  <a:schemeClr val="tx1"/>
                </a:solidFill>
                <a:latin typeface="Aptos" panose="020B0004020202020204" pitchFamily="34" charset="0"/>
              </a:rPr>
              <a:t>Experts from the field of neuropsychology define </a:t>
            </a:r>
            <a:r>
              <a:rPr lang="en-US" sz="2800" b="1" dirty="0">
                <a:solidFill>
                  <a:schemeClr val="tx1"/>
                </a:solidFill>
                <a:latin typeface="Aptos" panose="020B0004020202020204" pitchFamily="34" charset="0"/>
              </a:rPr>
              <a:t>Cognitive Impairment</a:t>
            </a:r>
            <a:r>
              <a:rPr lang="en-US" sz="2800" dirty="0">
                <a:solidFill>
                  <a:schemeClr val="tx1"/>
                </a:solidFill>
                <a:latin typeface="Aptos" panose="020B0004020202020204" pitchFamily="34" charset="0"/>
              </a:rPr>
              <a:t> as difficulties in attention, memory, communication, and/or other thinking abilities that </a:t>
            </a:r>
            <a:r>
              <a:rPr lang="en-US" sz="2800" b="1" u="sng" dirty="0">
                <a:solidFill>
                  <a:schemeClr val="tx1"/>
                </a:solidFill>
                <a:latin typeface="Aptos" panose="020B0004020202020204" pitchFamily="34" charset="0"/>
              </a:rPr>
              <a:t>impact day-to-day living</a:t>
            </a:r>
            <a:r>
              <a:rPr lang="en-US" sz="2800" dirty="0">
                <a:solidFill>
                  <a:schemeClr val="tx1"/>
                </a:solidFill>
                <a:latin typeface="Aptos" panose="020B0004020202020204" pitchFamily="34" charset="0"/>
              </a:rPr>
              <a:t>. </a:t>
            </a:r>
          </a:p>
          <a:p>
            <a:pPr marL="292608" lvl="1" indent="0">
              <a:buNone/>
            </a:pPr>
            <a:endParaRPr lang="en-US" sz="2800" dirty="0"/>
          </a:p>
        </p:txBody>
      </p:sp>
      <p:pic>
        <p:nvPicPr>
          <p:cNvPr id="2050" name="Picture 2" descr="Is Brain Damage from a Concussion ...">
            <a:extLst>
              <a:ext uri="{FF2B5EF4-FFF2-40B4-BE49-F238E27FC236}">
                <a16:creationId xmlns:a16="http://schemas.microsoft.com/office/drawing/2014/main" id="{5048A27B-57CF-586D-CD76-05E492AFF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83" y="2476410"/>
            <a:ext cx="6046184" cy="315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6C1CC-35CD-87EF-CF0C-82DBCF0BB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5139-01C8-926D-0FA8-3B09A1308BDA}"/>
              </a:ext>
            </a:extLst>
          </p:cNvPr>
          <p:cNvSpPr>
            <a:spLocks noGrp="1"/>
          </p:cNvSpPr>
          <p:nvPr>
            <p:ph type="title"/>
          </p:nvPr>
        </p:nvSpPr>
        <p:spPr>
          <a:xfrm>
            <a:off x="838200" y="145671"/>
            <a:ext cx="10515600" cy="1325563"/>
          </a:xfrm>
        </p:spPr>
        <p:txBody>
          <a:bodyPr/>
          <a:lstStyle/>
          <a:p>
            <a:pPr algn="ctr"/>
            <a:r>
              <a:rPr lang="en-US" b="1" dirty="0">
                <a:latin typeface="Aptos Display" panose="020B0004020202020204" pitchFamily="34" charset="0"/>
              </a:rPr>
              <a:t>Identifying Cognitive Impairment </a:t>
            </a:r>
          </a:p>
        </p:txBody>
      </p:sp>
      <p:sp>
        <p:nvSpPr>
          <p:cNvPr id="3" name="Content Placeholder 2">
            <a:extLst>
              <a:ext uri="{FF2B5EF4-FFF2-40B4-BE49-F238E27FC236}">
                <a16:creationId xmlns:a16="http://schemas.microsoft.com/office/drawing/2014/main" id="{5EBAF0C6-2018-F6A3-A2DD-D3D011FE3E26}"/>
              </a:ext>
            </a:extLst>
          </p:cNvPr>
          <p:cNvSpPr>
            <a:spLocks noGrp="1"/>
          </p:cNvSpPr>
          <p:nvPr>
            <p:ph sz="quarter" idx="10"/>
          </p:nvPr>
        </p:nvSpPr>
        <p:spPr>
          <a:xfrm>
            <a:off x="79482" y="2183233"/>
            <a:ext cx="6163204" cy="3778655"/>
          </a:xfrm>
        </p:spPr>
        <p:txBody>
          <a:bodyPr>
            <a:normAutofit/>
          </a:bodyPr>
          <a:lstStyle/>
          <a:p>
            <a:pPr marL="749808" lvl="1" indent="-457200">
              <a:buFont typeface="Arial" panose="020B0604020202020204" pitchFamily="34" charset="0"/>
              <a:buChar char="•"/>
            </a:pPr>
            <a:r>
              <a:rPr lang="en-US" sz="2800" dirty="0">
                <a:solidFill>
                  <a:schemeClr val="tx1"/>
                </a:solidFill>
                <a:latin typeface="Aptos" panose="020B0004020202020204" pitchFamily="34" charset="0"/>
              </a:rPr>
              <a:t>People with brain injury and other neurological diseases can have cognitive impairment. </a:t>
            </a:r>
          </a:p>
          <a:p>
            <a:pPr marL="292608" lvl="1" indent="0">
              <a:buNone/>
            </a:pPr>
            <a:endParaRPr lang="en-US" sz="2800" b="1" u="sng" dirty="0">
              <a:solidFill>
                <a:schemeClr val="tx1"/>
              </a:solidFill>
              <a:latin typeface="Aptos" panose="020B0004020202020204" pitchFamily="34" charset="0"/>
            </a:endParaRPr>
          </a:p>
          <a:p>
            <a:pPr marL="749808" lvl="1" indent="-457200">
              <a:buFont typeface="Arial" panose="020B0604020202020204" pitchFamily="34" charset="0"/>
              <a:buChar char="•"/>
            </a:pPr>
            <a:r>
              <a:rPr lang="en-US" sz="2800" b="1" u="sng" dirty="0">
                <a:solidFill>
                  <a:schemeClr val="tx1"/>
                </a:solidFill>
                <a:latin typeface="Aptos" panose="020B0004020202020204" pitchFamily="34" charset="0"/>
              </a:rPr>
              <a:t>Medical diagnosis alone is insufficient</a:t>
            </a:r>
            <a:r>
              <a:rPr lang="en-US" sz="2800" dirty="0">
                <a:solidFill>
                  <a:schemeClr val="tx1"/>
                </a:solidFill>
                <a:latin typeface="Aptos" panose="020B0004020202020204" pitchFamily="34" charset="0"/>
              </a:rPr>
              <a:t> to identify if a person will have chronic cognitive impairment. </a:t>
            </a:r>
          </a:p>
          <a:p>
            <a:pPr marL="292608" lvl="1" indent="0">
              <a:buNone/>
            </a:pPr>
            <a:endParaRPr lang="en-US" sz="3200" dirty="0">
              <a:solidFill>
                <a:schemeClr val="bg1"/>
              </a:solidFill>
            </a:endParaRPr>
          </a:p>
          <a:p>
            <a:pPr marL="292608" lvl="1" indent="0">
              <a:buNone/>
            </a:pPr>
            <a:endParaRPr lang="en-US" sz="3200" dirty="0">
              <a:solidFill>
                <a:schemeClr val="bg1"/>
              </a:solidFill>
            </a:endParaRPr>
          </a:p>
        </p:txBody>
      </p:sp>
      <p:pic>
        <p:nvPicPr>
          <p:cNvPr id="1026" name="Picture 2" descr="Traumatic Brain Injury Attorney in ...">
            <a:extLst>
              <a:ext uri="{FF2B5EF4-FFF2-40B4-BE49-F238E27FC236}">
                <a16:creationId xmlns:a16="http://schemas.microsoft.com/office/drawing/2014/main" id="{FAF8B464-87D3-CB0E-72CE-480B7B2EF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3" y="2231061"/>
            <a:ext cx="4595670" cy="354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9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E9FE-B4AC-DEAC-F99B-395F744D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25A37-FBC0-66D3-0F82-2DA7CADCC9D1}"/>
              </a:ext>
            </a:extLst>
          </p:cNvPr>
          <p:cNvSpPr>
            <a:spLocks noGrp="1"/>
          </p:cNvSpPr>
          <p:nvPr>
            <p:ph type="title"/>
          </p:nvPr>
        </p:nvSpPr>
        <p:spPr>
          <a:xfrm>
            <a:off x="5079" y="-170597"/>
            <a:ext cx="12242799" cy="1450757"/>
          </a:xfrm>
        </p:spPr>
        <p:txBody>
          <a:bodyPr>
            <a:normAutofit/>
          </a:bodyPr>
          <a:lstStyle/>
          <a:p>
            <a:pPr algn="ctr"/>
            <a:r>
              <a:rPr lang="en-US" sz="4400" b="1" dirty="0">
                <a:solidFill>
                  <a:schemeClr val="bg1"/>
                </a:solidFill>
                <a:latin typeface="Aptos Display" panose="020B0004020202020204" pitchFamily="34" charset="0"/>
              </a:rPr>
              <a:t>How Does Cognitive Impairment Manifest?</a:t>
            </a:r>
          </a:p>
        </p:txBody>
      </p:sp>
      <p:graphicFrame>
        <p:nvGraphicFramePr>
          <p:cNvPr id="4" name="Table 3">
            <a:extLst>
              <a:ext uri="{FF2B5EF4-FFF2-40B4-BE49-F238E27FC236}">
                <a16:creationId xmlns:a16="http://schemas.microsoft.com/office/drawing/2014/main" id="{39CD113B-A716-EA7B-CF21-4CBBFE476800}"/>
              </a:ext>
            </a:extLst>
          </p:cNvPr>
          <p:cNvGraphicFramePr>
            <a:graphicFrameLocks noGrp="1"/>
          </p:cNvGraphicFramePr>
          <p:nvPr>
            <p:extLst>
              <p:ext uri="{D42A27DB-BD31-4B8C-83A1-F6EECF244321}">
                <p14:modId xmlns:p14="http://schemas.microsoft.com/office/powerpoint/2010/main" val="3654527400"/>
              </p:ext>
            </p:extLst>
          </p:nvPr>
        </p:nvGraphicFramePr>
        <p:xfrm>
          <a:off x="374373" y="1822026"/>
          <a:ext cx="11443253" cy="4655868"/>
        </p:xfrm>
        <a:graphic>
          <a:graphicData uri="http://schemas.openxmlformats.org/drawingml/2006/table">
            <a:tbl>
              <a:tblPr firstRow="1" bandRow="1">
                <a:tableStyleId>{5C22544A-7EE6-4342-B048-85BDC9FD1C3A}</a:tableStyleId>
              </a:tblPr>
              <a:tblGrid>
                <a:gridCol w="5653894">
                  <a:extLst>
                    <a:ext uri="{9D8B030D-6E8A-4147-A177-3AD203B41FA5}">
                      <a16:colId xmlns:a16="http://schemas.microsoft.com/office/drawing/2014/main" val="3877563704"/>
                    </a:ext>
                  </a:extLst>
                </a:gridCol>
                <a:gridCol w="5789359">
                  <a:extLst>
                    <a:ext uri="{9D8B030D-6E8A-4147-A177-3AD203B41FA5}">
                      <a16:colId xmlns:a16="http://schemas.microsoft.com/office/drawing/2014/main" val="1594298768"/>
                    </a:ext>
                  </a:extLst>
                </a:gridCol>
              </a:tblGrid>
              <a:tr h="488479">
                <a:tc>
                  <a:txBody>
                    <a:bodyPr/>
                    <a:lstStyle/>
                    <a:p>
                      <a:pPr algn="ctr"/>
                      <a:r>
                        <a:rPr lang="en-US" sz="2800" dirty="0"/>
                        <a:t>Health Appointments</a:t>
                      </a:r>
                      <a:endParaRPr lang="en-US" sz="2800" dirty="0">
                        <a:latin typeface="Aptos" panose="020B0004020202020204" pitchFamily="34" charset="0"/>
                      </a:endParaRPr>
                    </a:p>
                  </a:txBody>
                  <a:tcPr/>
                </a:tc>
                <a:tc>
                  <a:txBody>
                    <a:bodyPr/>
                    <a:lstStyle/>
                    <a:p>
                      <a:pPr algn="ctr"/>
                      <a:r>
                        <a:rPr lang="en-US" sz="2800" dirty="0"/>
                        <a:t>Treatment Plan Management</a:t>
                      </a:r>
                      <a:endParaRPr lang="en-US" sz="2800" dirty="0">
                        <a:latin typeface="Aptos" panose="020B0004020202020204" pitchFamily="34" charset="0"/>
                      </a:endParaRPr>
                    </a:p>
                  </a:txBody>
                  <a:tcPr/>
                </a:tc>
                <a:extLst>
                  <a:ext uri="{0D108BD9-81ED-4DB2-BD59-A6C34878D82A}">
                    <a16:rowId xmlns:a16="http://schemas.microsoft.com/office/drawing/2014/main" val="3362972948"/>
                  </a:ext>
                </a:extLst>
              </a:tr>
              <a:tr h="4137708">
                <a:tc>
                  <a:txBody>
                    <a:bodyPr/>
                    <a:lstStyle/>
                    <a:p>
                      <a:pPr marL="285750" indent="-285750">
                        <a:buFont typeface="Arial" panose="020B0604020202020204" pitchFamily="34" charset="0"/>
                        <a:buChar char="•"/>
                      </a:pPr>
                      <a:r>
                        <a:rPr lang="en-US" sz="2400" dirty="0"/>
                        <a:t>Difficulty keeping track of health care appointments, resulting is missed appointments</a:t>
                      </a:r>
                    </a:p>
                    <a:p>
                      <a:pPr marL="285750" indent="-285750">
                        <a:buFont typeface="Arial" panose="020B0604020202020204" pitchFamily="34" charset="0"/>
                        <a:buChar char="•"/>
                      </a:pPr>
                      <a:r>
                        <a:rPr lang="en-US" sz="2400" dirty="0"/>
                        <a:t>Getting lost while navigating the hospital and showing up late to appointments.</a:t>
                      </a:r>
                    </a:p>
                    <a:p>
                      <a:pPr marL="285750" indent="-285750">
                        <a:buFont typeface="Arial" panose="020B0604020202020204" pitchFamily="34" charset="0"/>
                        <a:buChar char="•"/>
                      </a:pPr>
                      <a:r>
                        <a:rPr lang="en-US" sz="2400" dirty="0"/>
                        <a:t>Difficulty communicating their symptoms during appointments.</a:t>
                      </a:r>
                    </a:p>
                    <a:p>
                      <a:pPr marL="285750" indent="-285750">
                        <a:buFont typeface="Arial" panose="020B0604020202020204" pitchFamily="34" charset="0"/>
                        <a:buChar char="•"/>
                      </a:pPr>
                      <a:r>
                        <a:rPr lang="en-US" sz="2400" dirty="0"/>
                        <a:t>Having trouble tracking doctor’s conversation about treatment recommendations.</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sz="2400" dirty="0"/>
                        <a:t>Struggle to remember and follow through with provider homework (physical, cognitive exercises)</a:t>
                      </a:r>
                    </a:p>
                    <a:p>
                      <a:pPr marL="285750" indent="-285750">
                        <a:buFont typeface="Arial" panose="020B0604020202020204" pitchFamily="34" charset="0"/>
                        <a:buChar char="•"/>
                      </a:pPr>
                      <a:r>
                        <a:rPr lang="en-US" sz="2400" dirty="0"/>
                        <a:t>Forget to take medication </a:t>
                      </a:r>
                    </a:p>
                    <a:p>
                      <a:pPr marL="285750" indent="-285750">
                        <a:buFont typeface="Arial" panose="020B0604020202020204" pitchFamily="34" charset="0"/>
                        <a:buChar char="•"/>
                      </a:pPr>
                      <a:r>
                        <a:rPr lang="en-US" sz="2400" dirty="0"/>
                        <a:t>Taking the wrong medication dosages (underdosing or overdosing) </a:t>
                      </a:r>
                      <a:endParaRPr lang="en-US" sz="2400" dirty="0">
                        <a:latin typeface="Aptos" panose="020B0004020202020204" pitchFamily="34" charset="0"/>
                      </a:endParaRPr>
                    </a:p>
                  </a:txBody>
                  <a:tcPr/>
                </a:tc>
                <a:extLst>
                  <a:ext uri="{0D108BD9-81ED-4DB2-BD59-A6C34878D82A}">
                    <a16:rowId xmlns:a16="http://schemas.microsoft.com/office/drawing/2014/main" val="3159905705"/>
                  </a:ext>
                </a:extLst>
              </a:tr>
            </a:tbl>
          </a:graphicData>
        </a:graphic>
      </p:graphicFrame>
    </p:spTree>
    <p:extLst>
      <p:ext uri="{BB962C8B-B14F-4D97-AF65-F5344CB8AC3E}">
        <p14:creationId xmlns:p14="http://schemas.microsoft.com/office/powerpoint/2010/main" val="428580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E9FE-B4AC-DEAC-F99B-395F744D3D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25A37-FBC0-66D3-0F82-2DA7CADCC9D1}"/>
              </a:ext>
            </a:extLst>
          </p:cNvPr>
          <p:cNvSpPr>
            <a:spLocks noGrp="1"/>
          </p:cNvSpPr>
          <p:nvPr>
            <p:ph type="title"/>
          </p:nvPr>
        </p:nvSpPr>
        <p:spPr>
          <a:xfrm>
            <a:off x="1066800" y="422031"/>
            <a:ext cx="10058400" cy="1005840"/>
          </a:xfrm>
        </p:spPr>
        <p:txBody>
          <a:bodyPr>
            <a:normAutofit/>
          </a:bodyPr>
          <a:lstStyle/>
          <a:p>
            <a:pPr algn="ctr"/>
            <a:r>
              <a:rPr lang="en-US" sz="4400" b="1" dirty="0">
                <a:solidFill>
                  <a:schemeClr val="bg1"/>
                </a:solidFill>
                <a:latin typeface="Aptos Display" panose="020B0004020202020204" pitchFamily="34" charset="0"/>
              </a:rPr>
              <a:t>How Does Cognitive Impairment Manifest?</a:t>
            </a:r>
          </a:p>
        </p:txBody>
      </p:sp>
      <p:graphicFrame>
        <p:nvGraphicFramePr>
          <p:cNvPr id="5" name="Table 4">
            <a:extLst>
              <a:ext uri="{FF2B5EF4-FFF2-40B4-BE49-F238E27FC236}">
                <a16:creationId xmlns:a16="http://schemas.microsoft.com/office/drawing/2014/main" id="{39E859ED-EA60-1B00-C04B-285A07E20346}"/>
              </a:ext>
            </a:extLst>
          </p:cNvPr>
          <p:cNvGraphicFramePr>
            <a:graphicFrameLocks noGrp="1"/>
          </p:cNvGraphicFramePr>
          <p:nvPr>
            <p:extLst>
              <p:ext uri="{D42A27DB-BD31-4B8C-83A1-F6EECF244321}">
                <p14:modId xmlns:p14="http://schemas.microsoft.com/office/powerpoint/2010/main" val="1221121731"/>
              </p:ext>
            </p:extLst>
          </p:nvPr>
        </p:nvGraphicFramePr>
        <p:xfrm>
          <a:off x="274674" y="2011680"/>
          <a:ext cx="11626593" cy="3643625"/>
        </p:xfrm>
        <a:graphic>
          <a:graphicData uri="http://schemas.openxmlformats.org/drawingml/2006/table">
            <a:tbl>
              <a:tblPr firstRow="1" bandRow="1">
                <a:tableStyleId>{5C22544A-7EE6-4342-B048-85BDC9FD1C3A}</a:tableStyleId>
              </a:tblPr>
              <a:tblGrid>
                <a:gridCol w="5632933">
                  <a:extLst>
                    <a:ext uri="{9D8B030D-6E8A-4147-A177-3AD203B41FA5}">
                      <a16:colId xmlns:a16="http://schemas.microsoft.com/office/drawing/2014/main" val="3877563704"/>
                    </a:ext>
                  </a:extLst>
                </a:gridCol>
                <a:gridCol w="5993660">
                  <a:extLst>
                    <a:ext uri="{9D8B030D-6E8A-4147-A177-3AD203B41FA5}">
                      <a16:colId xmlns:a16="http://schemas.microsoft.com/office/drawing/2014/main" val="1594298768"/>
                    </a:ext>
                  </a:extLst>
                </a:gridCol>
              </a:tblGrid>
              <a:tr h="568157">
                <a:tc>
                  <a:txBody>
                    <a:bodyPr/>
                    <a:lstStyle/>
                    <a:p>
                      <a:pPr algn="ctr"/>
                      <a:r>
                        <a:rPr lang="en-US" sz="2800" dirty="0">
                          <a:latin typeface="Aptos" panose="020B0004020202020204" pitchFamily="34" charset="0"/>
                        </a:rPr>
                        <a:t>Life Management</a:t>
                      </a:r>
                    </a:p>
                  </a:txBody>
                  <a:tcPr/>
                </a:tc>
                <a:tc>
                  <a:txBody>
                    <a:bodyPr/>
                    <a:lstStyle/>
                    <a:p>
                      <a:pPr algn="ctr"/>
                      <a:r>
                        <a:rPr lang="en-US" sz="2800" dirty="0">
                          <a:latin typeface="Aptos" panose="020B0004020202020204" pitchFamily="34" charset="0"/>
                        </a:rPr>
                        <a:t>Social Well-Being and Support Systems</a:t>
                      </a:r>
                    </a:p>
                  </a:txBody>
                  <a:tcPr/>
                </a:tc>
                <a:extLst>
                  <a:ext uri="{0D108BD9-81ED-4DB2-BD59-A6C34878D82A}">
                    <a16:rowId xmlns:a16="http://schemas.microsoft.com/office/drawing/2014/main" val="3362972948"/>
                  </a:ext>
                </a:extLst>
              </a:tr>
              <a:tr h="2698745">
                <a:tc>
                  <a:txBody>
                    <a:bodyPr/>
                    <a:lstStyle/>
                    <a:p>
                      <a:pPr marL="285750" indent="-285750">
                        <a:buFont typeface="Arial" panose="020B0604020202020204" pitchFamily="34" charset="0"/>
                        <a:buChar char="•"/>
                      </a:pPr>
                      <a:r>
                        <a:rPr lang="en-US" sz="2400" dirty="0">
                          <a:latin typeface="Aptos" panose="020B0004020202020204" pitchFamily="34" charset="0"/>
                        </a:rPr>
                        <a:t>Paying bills</a:t>
                      </a:r>
                    </a:p>
                    <a:p>
                      <a:pPr marL="285750" indent="-285750">
                        <a:buFont typeface="Arial" panose="020B0604020202020204" pitchFamily="34" charset="0"/>
                        <a:buChar char="•"/>
                      </a:pPr>
                      <a:r>
                        <a:rPr lang="en-US" sz="2400" dirty="0">
                          <a:latin typeface="Aptos" panose="020B0004020202020204" pitchFamily="34" charset="0"/>
                        </a:rPr>
                        <a:t>Managing the home</a:t>
                      </a:r>
                    </a:p>
                    <a:p>
                      <a:pPr marL="285750" indent="-285750">
                        <a:buFont typeface="Arial" panose="020B0604020202020204" pitchFamily="34" charset="0"/>
                        <a:buChar char="•"/>
                      </a:pPr>
                      <a:r>
                        <a:rPr lang="en-US" sz="2400" dirty="0">
                          <a:latin typeface="Aptos" panose="020B0004020202020204" pitchFamily="34" charset="0"/>
                        </a:rPr>
                        <a:t>Shopping/daily needs</a:t>
                      </a:r>
                    </a:p>
                    <a:p>
                      <a:pPr marL="285750" indent="-285750">
                        <a:buFont typeface="Arial" panose="020B0604020202020204" pitchFamily="34" charset="0"/>
                        <a:buChar char="•"/>
                      </a:pPr>
                      <a:r>
                        <a:rPr lang="en-US" sz="2400" dirty="0">
                          <a:latin typeface="Aptos" panose="020B0004020202020204" pitchFamily="34" charset="0"/>
                        </a:rPr>
                        <a:t>Misplacing things (wallet, purse, keys, phone) </a:t>
                      </a:r>
                    </a:p>
                  </a:txBody>
                  <a:tcPr/>
                </a:tc>
                <a:tc>
                  <a:txBody>
                    <a:bodyPr/>
                    <a:lstStyle/>
                    <a:p>
                      <a:pPr marL="285750" indent="-285750">
                        <a:buFont typeface="Arial" panose="020B0604020202020204" pitchFamily="34" charset="0"/>
                        <a:buChar char="•"/>
                      </a:pPr>
                      <a:r>
                        <a:rPr lang="en-US" sz="2400" dirty="0">
                          <a:latin typeface="Aptos" panose="020B0004020202020204" pitchFamily="34" charset="0"/>
                        </a:rPr>
                        <a:t>Difficulty finding time and remembering to connect with friends and families</a:t>
                      </a:r>
                    </a:p>
                    <a:p>
                      <a:pPr marL="285750" indent="-285750">
                        <a:buFont typeface="Arial" panose="020B0604020202020204" pitchFamily="34" charset="0"/>
                        <a:buChar char="•"/>
                      </a:pPr>
                      <a:r>
                        <a:rPr lang="en-US" sz="2400" dirty="0">
                          <a:latin typeface="Aptos" panose="020B0004020202020204" pitchFamily="34" charset="0"/>
                        </a:rPr>
                        <a:t>Missed social events or relationship follow-up </a:t>
                      </a:r>
                    </a:p>
                    <a:p>
                      <a:pPr marL="285750" indent="-285750">
                        <a:buFont typeface="Arial" panose="020B0604020202020204" pitchFamily="34" charset="0"/>
                        <a:buChar char="•"/>
                      </a:pPr>
                      <a:r>
                        <a:rPr lang="en-US" sz="2400" dirty="0">
                          <a:latin typeface="Aptos" panose="020B0004020202020204" pitchFamily="34" charset="0"/>
                        </a:rPr>
                        <a:t>Social withdrawal and isolation</a:t>
                      </a:r>
                    </a:p>
                    <a:p>
                      <a:endParaRPr lang="en-US" dirty="0"/>
                    </a:p>
                  </a:txBody>
                  <a:tcPr/>
                </a:tc>
                <a:extLst>
                  <a:ext uri="{0D108BD9-81ED-4DB2-BD59-A6C34878D82A}">
                    <a16:rowId xmlns:a16="http://schemas.microsoft.com/office/drawing/2014/main" val="3159905705"/>
                  </a:ext>
                </a:extLst>
              </a:tr>
            </a:tbl>
          </a:graphicData>
        </a:graphic>
      </p:graphicFrame>
    </p:spTree>
    <p:extLst>
      <p:ext uri="{BB962C8B-B14F-4D97-AF65-F5344CB8AC3E}">
        <p14:creationId xmlns:p14="http://schemas.microsoft.com/office/powerpoint/2010/main" val="186419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40E7-8CEB-7A1F-6B56-500D1C3F2B95}"/>
              </a:ext>
            </a:extLst>
          </p:cNvPr>
          <p:cNvSpPr>
            <a:spLocks noGrp="1"/>
          </p:cNvSpPr>
          <p:nvPr>
            <p:ph type="title"/>
          </p:nvPr>
        </p:nvSpPr>
        <p:spPr/>
        <p:txBody>
          <a:bodyPr/>
          <a:lstStyle/>
          <a:p>
            <a:pPr algn="ctr"/>
            <a:r>
              <a:rPr lang="en-US" dirty="0"/>
              <a:t>Provider Perspectives on Health Care Access</a:t>
            </a:r>
          </a:p>
        </p:txBody>
      </p:sp>
      <p:sp>
        <p:nvSpPr>
          <p:cNvPr id="3" name="Text Placeholder 2">
            <a:extLst>
              <a:ext uri="{FF2B5EF4-FFF2-40B4-BE49-F238E27FC236}">
                <a16:creationId xmlns:a16="http://schemas.microsoft.com/office/drawing/2014/main" id="{1A6789D4-EC1B-B966-B43A-E0A9E618B291}"/>
              </a:ext>
            </a:extLst>
          </p:cNvPr>
          <p:cNvSpPr>
            <a:spLocks noGrp="1"/>
          </p:cNvSpPr>
          <p:nvPr>
            <p:ph sz="quarter" idx="10"/>
          </p:nvPr>
        </p:nvSpPr>
        <p:spPr>
          <a:xfrm>
            <a:off x="731520" y="2138615"/>
            <a:ext cx="8909050" cy="4221163"/>
          </a:xfrm>
        </p:spPr>
        <p:txBody>
          <a:bodyPr/>
          <a:lstStyle/>
          <a:p>
            <a:pPr marL="0" indent="0">
              <a:buNone/>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Project 1: Need for Accommodation in Healthcare </a:t>
            </a:r>
          </a:p>
          <a:p>
            <a:endParaRPr lang="en-US" dirty="0"/>
          </a:p>
        </p:txBody>
      </p:sp>
      <p:sp>
        <p:nvSpPr>
          <p:cNvPr id="8" name="Text Placeholder 7">
            <a:extLst>
              <a:ext uri="{FF2B5EF4-FFF2-40B4-BE49-F238E27FC236}">
                <a16:creationId xmlns:a16="http://schemas.microsoft.com/office/drawing/2014/main" id="{9BCA62C2-F9DE-70DB-6BFE-80D95F7AFB8F}"/>
              </a:ext>
            </a:extLst>
          </p:cNvPr>
          <p:cNvSpPr>
            <a:spLocks noGrp="1"/>
          </p:cNvSpPr>
          <p:nvPr>
            <p:ph type="body" sz="quarter" idx="4294967295"/>
          </p:nvPr>
        </p:nvSpPr>
        <p:spPr>
          <a:xfrm>
            <a:off x="500063" y="2979446"/>
            <a:ext cx="7985125" cy="2895600"/>
          </a:xfrm>
        </p:spPr>
        <p:txBody>
          <a:bodyPr/>
          <a:lstStyle/>
          <a:p>
            <a:pPr marL="0" indent="0">
              <a:buNone/>
            </a:pPr>
            <a:endParaRPr lang="en-US" sz="1400" b="0" i="0" u="none" strike="noStrike" baseline="0" dirty="0">
              <a:solidFill>
                <a:srgbClr val="000000"/>
              </a:solidFill>
            </a:endParaRPr>
          </a:p>
          <a:p>
            <a:pPr marL="0" indent="0" algn="ctr">
              <a:buNone/>
            </a:pPr>
            <a:r>
              <a:rPr lang="en-US" sz="2400" b="0" i="0" u="none" strike="noStrike" baseline="0" dirty="0">
                <a:solidFill>
                  <a:srgbClr val="000000"/>
                </a:solidFill>
              </a:rPr>
              <a:t>“TBI patients unfortunately forget things, they're not as compliant because they don’t remember… You have to be cognizant of that when treating TBI patients. It's the patient population. You give them five or ten things (to do), they're probably not </a:t>
            </a:r>
            <a:r>
              <a:rPr lang="en-US" sz="2400" b="0" i="0" u="none" strike="noStrike" baseline="0" dirty="0" err="1">
                <a:solidFill>
                  <a:srgbClr val="000000"/>
                </a:solidFill>
              </a:rPr>
              <a:t>gonna</a:t>
            </a:r>
            <a:r>
              <a:rPr lang="en-US" sz="2400" b="0" i="0" u="none" strike="noStrike" baseline="0" dirty="0">
                <a:solidFill>
                  <a:srgbClr val="000000"/>
                </a:solidFill>
              </a:rPr>
              <a:t> do any of them.” </a:t>
            </a:r>
            <a:br>
              <a:rPr lang="en-US" sz="2400" b="0" i="0" u="none" strike="noStrike" baseline="0" dirty="0">
                <a:solidFill>
                  <a:srgbClr val="000000"/>
                </a:solidFill>
              </a:rPr>
            </a:br>
            <a:r>
              <a:rPr lang="en-US" sz="2400" b="0" i="0" u="none" strike="noStrike" baseline="0" dirty="0">
                <a:solidFill>
                  <a:srgbClr val="000000"/>
                </a:solidFill>
              </a:rPr>
              <a:t>– VA Physician </a:t>
            </a:r>
            <a:endParaRPr lang="en-US" sz="2400" dirty="0"/>
          </a:p>
          <a:p>
            <a:endParaRPr lang="en-US" dirty="0"/>
          </a:p>
        </p:txBody>
      </p:sp>
      <p:sp>
        <p:nvSpPr>
          <p:cNvPr id="5" name="Right Bracket 4">
            <a:extLst>
              <a:ext uri="{FF2B5EF4-FFF2-40B4-BE49-F238E27FC236}">
                <a16:creationId xmlns:a16="http://schemas.microsoft.com/office/drawing/2014/main" id="{7D36E2B0-6055-C663-4E47-CF26CEA2D6E8}"/>
              </a:ext>
            </a:extLst>
          </p:cNvPr>
          <p:cNvSpPr/>
          <p:nvPr/>
        </p:nvSpPr>
        <p:spPr>
          <a:xfrm>
            <a:off x="7658819" y="2886605"/>
            <a:ext cx="923827" cy="294188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ight Bracket 5">
            <a:extLst>
              <a:ext uri="{FF2B5EF4-FFF2-40B4-BE49-F238E27FC236}">
                <a16:creationId xmlns:a16="http://schemas.microsoft.com/office/drawing/2014/main" id="{7CAE44C4-D5A2-B3E2-D016-EEE0F9EE2762}"/>
              </a:ext>
            </a:extLst>
          </p:cNvPr>
          <p:cNvSpPr/>
          <p:nvPr/>
        </p:nvSpPr>
        <p:spPr>
          <a:xfrm rot="10800000">
            <a:off x="446086" y="2932723"/>
            <a:ext cx="923827" cy="2895766"/>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BCFFC96E-6999-1A40-2818-D209267A269B}"/>
              </a:ext>
            </a:extLst>
          </p:cNvPr>
          <p:cNvCxnSpPr/>
          <p:nvPr/>
        </p:nvCxnSpPr>
        <p:spPr>
          <a:xfrm>
            <a:off x="731520" y="1617785"/>
            <a:ext cx="786384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55E3DE5-0850-CC33-BD1B-5E61EF41FD0C}"/>
              </a:ext>
            </a:extLst>
          </p:cNvPr>
          <p:cNvSpPr txBox="1"/>
          <p:nvPr/>
        </p:nvSpPr>
        <p:spPr>
          <a:xfrm>
            <a:off x="0" y="6290205"/>
            <a:ext cx="927201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ea typeface="Times New Roman" panose="02020603050405020304" pitchFamily="18" charset="0"/>
              </a:rPr>
              <a:t>Nakase-Richardson R, </a:t>
            </a:r>
            <a:r>
              <a:rPr lang="en-US" sz="1000" dirty="0" err="1">
                <a:effectLst/>
                <a:ea typeface="Times New Roman" panose="02020603050405020304" pitchFamily="18" charset="0"/>
              </a:rPr>
              <a:t>Cotner</a:t>
            </a:r>
            <a:r>
              <a:rPr lang="en-US" sz="1000" dirty="0">
                <a:effectLst/>
                <a:ea typeface="Times New Roman" panose="02020603050405020304" pitchFamily="18" charset="0"/>
              </a:rPr>
              <a:t> BA, Martin AM, </a:t>
            </a:r>
            <a:r>
              <a:rPr lang="en-US" sz="1000" dirty="0" err="1">
                <a:effectLst/>
                <a:ea typeface="Times New Roman" panose="02020603050405020304" pitchFamily="18" charset="0"/>
              </a:rPr>
              <a:t>Agtarap</a:t>
            </a:r>
            <a:r>
              <a:rPr lang="en-US" sz="1000" dirty="0">
                <a:effectLst/>
                <a:ea typeface="Times New Roman" panose="02020603050405020304" pitchFamily="18" charset="0"/>
              </a:rPr>
              <a:t> SD, Tweed A, </a:t>
            </a:r>
            <a:r>
              <a:rPr lang="en-US" sz="1000" dirty="0" err="1">
                <a:effectLst/>
                <a:ea typeface="Times New Roman" panose="02020603050405020304" pitchFamily="18" charset="0"/>
              </a:rPr>
              <a:t>Esterov</a:t>
            </a:r>
            <a:r>
              <a:rPr lang="en-US" sz="1000" dirty="0">
                <a:effectLst/>
                <a:ea typeface="Times New Roman" panose="02020603050405020304" pitchFamily="18" charset="0"/>
              </a:rPr>
              <a:t> D, O’Connor DR, Ching D, </a:t>
            </a:r>
            <a:r>
              <a:rPr lang="en-US" sz="1000" dirty="0" err="1">
                <a:effectLst/>
                <a:ea typeface="Times New Roman" panose="02020603050405020304" pitchFamily="18" charset="0"/>
              </a:rPr>
              <a:t>Haun</a:t>
            </a:r>
            <a:r>
              <a:rPr lang="en-US" sz="1000" dirty="0">
                <a:effectLst/>
                <a:ea typeface="Times New Roman" panose="02020603050405020304" pitchFamily="18" charset="0"/>
              </a:rPr>
              <a:t> JN, Hanks RA, Bergquist TF, Hammond FM, </a:t>
            </a:r>
            <a:r>
              <a:rPr lang="en-US" sz="1000" dirty="0" err="1">
                <a:effectLst/>
                <a:ea typeface="Times New Roman" panose="02020603050405020304" pitchFamily="18" charset="0"/>
              </a:rPr>
              <a:t>Zafonte</a:t>
            </a:r>
            <a:r>
              <a:rPr lang="en-US" sz="1000" dirty="0">
                <a:effectLst/>
                <a:ea typeface="Times New Roman" panose="02020603050405020304" pitchFamily="18" charset="0"/>
              </a:rPr>
              <a:t> RD, Hoffman JM. Provider Perspectives of Facilitators and Barriers to Reaching and Utilizing Chronic Pain Healthcare for Persons with Traumatic Brain Injury: A NIDILRR and VA TBI Model Systems Collaborative Project, </a:t>
            </a:r>
            <a:r>
              <a:rPr lang="en-US" sz="1000" i="1" dirty="0">
                <a:effectLst/>
                <a:ea typeface="Times New Roman" panose="02020603050405020304" pitchFamily="18" charset="0"/>
              </a:rPr>
              <a:t>J Head Trauma </a:t>
            </a:r>
            <a:r>
              <a:rPr lang="en-US" sz="1000" i="1" dirty="0" err="1">
                <a:effectLst/>
                <a:ea typeface="Times New Roman" panose="02020603050405020304" pitchFamily="18" charset="0"/>
              </a:rPr>
              <a:t>Rehabil</a:t>
            </a:r>
            <a:r>
              <a:rPr lang="en-US" sz="1000" dirty="0">
                <a:effectLst/>
                <a:ea typeface="Times New Roman" panose="02020603050405020304" pitchFamily="18" charset="0"/>
              </a:rPr>
              <a:t>; 39 (1), E15–E28.</a:t>
            </a:r>
          </a:p>
        </p:txBody>
      </p:sp>
    </p:spTree>
    <p:extLst>
      <p:ext uri="{BB962C8B-B14F-4D97-AF65-F5344CB8AC3E}">
        <p14:creationId xmlns:p14="http://schemas.microsoft.com/office/powerpoint/2010/main" val="273139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7D69-0E79-6179-68AC-D36814FF5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5A8F2-0DF9-31F0-B23F-ED9E58703F9A}"/>
              </a:ext>
            </a:extLst>
          </p:cNvPr>
          <p:cNvSpPr>
            <a:spLocks noGrp="1"/>
          </p:cNvSpPr>
          <p:nvPr>
            <p:ph type="title"/>
          </p:nvPr>
        </p:nvSpPr>
        <p:spPr/>
        <p:txBody>
          <a:bodyPr>
            <a:noAutofit/>
          </a:bodyPr>
          <a:lstStyle/>
          <a:p>
            <a:pPr algn="ctr"/>
            <a:r>
              <a:rPr lang="en-US" sz="4400" b="1" dirty="0">
                <a:solidFill>
                  <a:schemeClr val="bg1"/>
                </a:solidFill>
                <a:latin typeface="Aptos Display" panose="020B0004020202020204" pitchFamily="34" charset="0"/>
              </a:rPr>
              <a:t>The Problem: Optimizing Appointments for Patients with Cognitive Impairments</a:t>
            </a:r>
          </a:p>
        </p:txBody>
      </p:sp>
      <p:sp>
        <p:nvSpPr>
          <p:cNvPr id="3" name="Content Placeholder 2">
            <a:extLst>
              <a:ext uri="{FF2B5EF4-FFF2-40B4-BE49-F238E27FC236}">
                <a16:creationId xmlns:a16="http://schemas.microsoft.com/office/drawing/2014/main" id="{00714763-5A3A-2406-E826-822BD198E685}"/>
              </a:ext>
            </a:extLst>
          </p:cNvPr>
          <p:cNvSpPr>
            <a:spLocks noGrp="1"/>
          </p:cNvSpPr>
          <p:nvPr>
            <p:ph sz="half" idx="1"/>
          </p:nvPr>
        </p:nvSpPr>
        <p:spPr>
          <a:xfrm>
            <a:off x="5649686" y="2732641"/>
            <a:ext cx="6542314" cy="4011057"/>
          </a:xfrm>
        </p:spPr>
        <p:txBody>
          <a:bodyPr>
            <a:noAutofit/>
          </a:bodyPr>
          <a:lstStyle/>
          <a:p>
            <a:pPr>
              <a:lnSpc>
                <a:spcPct val="120000"/>
              </a:lnSpc>
              <a:buClr>
                <a:schemeClr val="tx1"/>
              </a:buClr>
            </a:pPr>
            <a:r>
              <a:rPr lang="en-US" sz="2400" dirty="0">
                <a:solidFill>
                  <a:schemeClr val="tx1"/>
                </a:solidFill>
                <a:latin typeface="Aptos" panose="020B0004020202020204" pitchFamily="34" charset="0"/>
              </a:rPr>
              <a:t>Cognitive impairment is a barrier to engaging in health care. </a:t>
            </a:r>
          </a:p>
          <a:p>
            <a:pPr>
              <a:lnSpc>
                <a:spcPct val="120000"/>
              </a:lnSpc>
              <a:buClr>
                <a:schemeClr val="tx1"/>
              </a:buClr>
            </a:pPr>
            <a:endParaRPr lang="en-US" sz="1200" dirty="0">
              <a:solidFill>
                <a:schemeClr val="tx1"/>
              </a:solidFill>
              <a:latin typeface="Aptos" panose="020B0004020202020204" pitchFamily="34" charset="0"/>
            </a:endParaRPr>
          </a:p>
          <a:p>
            <a:pPr>
              <a:lnSpc>
                <a:spcPct val="120000"/>
              </a:lnSpc>
              <a:buClr>
                <a:schemeClr val="tx1"/>
              </a:buClr>
            </a:pPr>
            <a:r>
              <a:rPr lang="en-US" sz="2400" dirty="0">
                <a:solidFill>
                  <a:schemeClr val="tx1"/>
                </a:solidFill>
                <a:latin typeface="Aptos" panose="020B0004020202020204" pitchFamily="34" charset="0"/>
              </a:rPr>
              <a:t>Without beforehand knowledge that a patient has cognitive impairment and accompanying resources, there is risk that the health care encounter will not be productive, or occur at all. </a:t>
            </a:r>
            <a:endParaRPr lang="en-US" sz="2400" dirty="0">
              <a:solidFill>
                <a:schemeClr val="bg1"/>
              </a:solidFill>
            </a:endParaRPr>
          </a:p>
        </p:txBody>
      </p:sp>
      <p:pic>
        <p:nvPicPr>
          <p:cNvPr id="3074" name="Picture 2" descr="OC Revive: Veterans Rehab in Lake Forest - Get Support">
            <a:extLst>
              <a:ext uri="{FF2B5EF4-FFF2-40B4-BE49-F238E27FC236}">
                <a16:creationId xmlns:a16="http://schemas.microsoft.com/office/drawing/2014/main" id="{489CB95C-6385-42D3-1B31-07E981DCE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07" y="2732642"/>
            <a:ext cx="5225144" cy="2939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71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4FF6-7820-01B8-A5D4-C3A753459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F7215-2C87-AF04-F8EF-843E169ED05B}"/>
              </a:ext>
            </a:extLst>
          </p:cNvPr>
          <p:cNvSpPr>
            <a:spLocks noGrp="1"/>
          </p:cNvSpPr>
          <p:nvPr>
            <p:ph type="title"/>
          </p:nvPr>
        </p:nvSpPr>
        <p:spPr>
          <a:xfrm>
            <a:off x="274674" y="131603"/>
            <a:ext cx="11363144" cy="1325563"/>
          </a:xfrm>
        </p:spPr>
        <p:txBody>
          <a:bodyPr/>
          <a:lstStyle/>
          <a:p>
            <a:pPr algn="ctr"/>
            <a:r>
              <a:rPr lang="en-US" dirty="0"/>
              <a:t>Poor Health Outcomes After TBI Associated with Disability</a:t>
            </a:r>
          </a:p>
        </p:txBody>
      </p:sp>
      <p:graphicFrame>
        <p:nvGraphicFramePr>
          <p:cNvPr id="4" name="Content Placeholder 3">
            <a:extLst>
              <a:ext uri="{FF2B5EF4-FFF2-40B4-BE49-F238E27FC236}">
                <a16:creationId xmlns:a16="http://schemas.microsoft.com/office/drawing/2014/main" id="{D6E49593-D06D-0505-5669-C1F5B94D4C95}"/>
              </a:ext>
            </a:extLst>
          </p:cNvPr>
          <p:cNvGraphicFramePr>
            <a:graphicFrameLocks noGrp="1"/>
          </p:cNvGraphicFramePr>
          <p:nvPr>
            <p:ph sz="quarter" idx="10"/>
            <p:extLst>
              <p:ext uri="{D42A27DB-BD31-4B8C-83A1-F6EECF244321}">
                <p14:modId xmlns:p14="http://schemas.microsoft.com/office/powerpoint/2010/main" val="3211541577"/>
              </p:ext>
            </p:extLst>
          </p:nvPr>
        </p:nvGraphicFramePr>
        <p:xfrm>
          <a:off x="427074" y="1859175"/>
          <a:ext cx="11764926" cy="499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170AE10-B469-5DCF-5841-949E0EFCCED0}"/>
              </a:ext>
            </a:extLst>
          </p:cNvPr>
          <p:cNvSpPr txBox="1"/>
          <p:nvPr/>
        </p:nvSpPr>
        <p:spPr>
          <a:xfrm>
            <a:off x="0" y="5750004"/>
            <a:ext cx="12192000" cy="1107996"/>
          </a:xfrm>
          <a:prstGeom prst="rect">
            <a:avLst/>
          </a:prstGeom>
          <a:noFill/>
        </p:spPr>
        <p:txBody>
          <a:bodyPr wrap="square" rtlCol="0">
            <a:spAutoFit/>
          </a:bodyPr>
          <a:lstStyle/>
          <a:p>
            <a:pPr fontAlgn="base">
              <a:spcBef>
                <a:spcPct val="30000"/>
              </a:spcBef>
              <a:spcAft>
                <a:spcPct val="0"/>
              </a:spcAft>
              <a:defRPr/>
            </a:pPr>
            <a:r>
              <a:rPr lang="en-US" sz="1000" dirty="0" err="1">
                <a:effectLst/>
                <a:latin typeface="Arial" panose="020B0604020202020204" pitchFamily="34" charset="0"/>
                <a:ea typeface="Times New Roman" panose="02020603050405020304" pitchFamily="18" charset="0"/>
              </a:rPr>
              <a:t>Wittine</a:t>
            </a:r>
            <a:r>
              <a:rPr lang="en-US" sz="1000" dirty="0">
                <a:effectLst/>
                <a:latin typeface="Arial" panose="020B0604020202020204" pitchFamily="34" charset="0"/>
                <a:ea typeface="Times New Roman" panose="02020603050405020304" pitchFamily="18" charset="0"/>
              </a:rPr>
              <a:t> LM, Ketchum JM, Silva MA, Hammond FM, </a:t>
            </a:r>
            <a:r>
              <a:rPr lang="en-US" sz="1000" dirty="0" err="1">
                <a:effectLst/>
                <a:latin typeface="Arial" panose="020B0604020202020204" pitchFamily="34" charset="0"/>
                <a:ea typeface="Times New Roman" panose="02020603050405020304" pitchFamily="18" charset="0"/>
              </a:rPr>
              <a:t>Loyo</a:t>
            </a:r>
            <a:r>
              <a:rPr lang="en-US" sz="1000" dirty="0">
                <a:effectLst/>
                <a:latin typeface="Arial" panose="020B0604020202020204" pitchFamily="34" charset="0"/>
                <a:ea typeface="Times New Roman" panose="02020603050405020304" pitchFamily="18" charset="0"/>
              </a:rPr>
              <a:t> K, Lezama J, Nakase-Richardson R. Mortality among Veterans following Traumatic Brain Injury: A VA Traumatic Brain Injury Model Systems Study. </a:t>
            </a:r>
            <a:r>
              <a:rPr lang="en-US" sz="1000" i="1" dirty="0">
                <a:effectLst/>
                <a:latin typeface="Arial" panose="020B0604020202020204" pitchFamily="34" charset="0"/>
                <a:ea typeface="Times New Roman" panose="02020603050405020304" pitchFamily="18" charset="0"/>
              </a:rPr>
              <a:t>J Neurotrauma. 2025. </a:t>
            </a:r>
            <a:r>
              <a:rPr lang="en-US" sz="1000" i="0" dirty="0">
                <a:effectLst/>
                <a:latin typeface="Arial" panose="020B0604020202020204" pitchFamily="34" charset="0"/>
                <a:ea typeface="Times New Roman" panose="02020603050405020304" pitchFamily="18" charset="0"/>
              </a:rPr>
              <a:t>42(7-8): </a:t>
            </a:r>
            <a:r>
              <a:rPr lang="en-US" sz="1000" dirty="0" err="1">
                <a:effectLst/>
                <a:latin typeface="Arial" panose="020B0604020202020204" pitchFamily="34" charset="0"/>
                <a:ea typeface="Times New Roman" panose="02020603050405020304" pitchFamily="18" charset="0"/>
              </a:rPr>
              <a:t>doi</a:t>
            </a:r>
            <a:r>
              <a:rPr lang="en-US" sz="1000" dirty="0">
                <a:effectLst/>
                <a:latin typeface="Arial" panose="020B0604020202020204" pitchFamily="34" charset="0"/>
                <a:ea typeface="Times New Roman" panose="02020603050405020304" pitchFamily="18" charset="0"/>
              </a:rPr>
              <a:t>: 10.1089/neu.2024.0043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effectLst/>
                <a:ea typeface="Times New Roman" panose="02020603050405020304" pitchFamily="18" charset="0"/>
              </a:rPr>
              <a:t>Tran J, Hammond F, Dams-O’Connor K, Tang X, </a:t>
            </a:r>
            <a:r>
              <a:rPr lang="en-US" sz="1000" dirty="0" err="1">
                <a:effectLst/>
                <a:ea typeface="Times New Roman" panose="02020603050405020304" pitchFamily="18" charset="0"/>
              </a:rPr>
              <a:t>Eapen</a:t>
            </a:r>
            <a:r>
              <a:rPr lang="en-US" sz="1000" dirty="0">
                <a:effectLst/>
                <a:ea typeface="Times New Roman" panose="02020603050405020304" pitchFamily="18" charset="0"/>
              </a:rPr>
              <a:t> B, McCarthy M, Nakase-Richardson R. Rehospitalization in the first year following veteran and service member TBI: A VA TBI Model Systems study. </a:t>
            </a:r>
            <a:r>
              <a:rPr lang="en-US" sz="1000" i="1" dirty="0">
                <a:effectLst/>
                <a:ea typeface="Times New Roman" panose="02020603050405020304" pitchFamily="18" charset="0"/>
              </a:rPr>
              <a:t>J Head Trauma </a:t>
            </a:r>
            <a:r>
              <a:rPr lang="en-US" sz="1000" i="1" dirty="0" err="1">
                <a:effectLst/>
                <a:ea typeface="Times New Roman" panose="02020603050405020304" pitchFamily="18" charset="0"/>
              </a:rPr>
              <a:t>Rehabil</a:t>
            </a:r>
            <a:r>
              <a:rPr lang="en-US" sz="1000" dirty="0">
                <a:effectLst/>
                <a:ea typeface="Times New Roman" panose="02020603050405020304" pitchFamily="18" charset="0"/>
              </a:rPr>
              <a:t>.  2017; 32(4):264-270. </a:t>
            </a:r>
            <a:endParaRPr lang="en-US"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effectLst/>
                <a:ea typeface="Times New Roman" panose="02020603050405020304" pitchFamily="18" charset="0"/>
              </a:rPr>
              <a:t>Dismuke-Greer C, Almeida EJ, Silva MA, Dams-O’Connor K, </a:t>
            </a:r>
            <a:r>
              <a:rPr lang="en-US" sz="1000" dirty="0" err="1">
                <a:effectLst/>
                <a:ea typeface="Times New Roman" panose="02020603050405020304" pitchFamily="18" charset="0"/>
              </a:rPr>
              <a:t>Rocek</a:t>
            </a:r>
            <a:r>
              <a:rPr lang="en-US" sz="1000" dirty="0">
                <a:effectLst/>
                <a:ea typeface="Times New Roman" panose="02020603050405020304" pitchFamily="18" charset="0"/>
              </a:rPr>
              <a:t> G, Phillips LM, Walker WC, Nakase-Richardson R. Impact of Posttraumatic Amnesia Duration on Traumatic Brain Injury (TBI) First Year Hospital Costs: A Veterans Affairs TBI Model Systems Study. Arch Phys Med </a:t>
            </a:r>
            <a:r>
              <a:rPr lang="en-US" sz="1000" dirty="0" err="1">
                <a:effectLst/>
                <a:ea typeface="Times New Roman" panose="02020603050405020304" pitchFamily="18" charset="0"/>
              </a:rPr>
              <a:t>Rehabil</a:t>
            </a:r>
            <a:r>
              <a:rPr lang="en-US" sz="1000" dirty="0">
                <a:effectLst/>
                <a:ea typeface="Times New Roman" panose="02020603050405020304" pitchFamily="18" charset="0"/>
              </a:rPr>
              <a:t>, 2023. </a:t>
            </a:r>
            <a:r>
              <a:rPr lang="en-US" sz="1000" dirty="0">
                <a:effectLst/>
                <a:ea typeface="Calibri" panose="020F0502020204030204" pitchFamily="34" charset="0"/>
              </a:rPr>
              <a:t>2023 Jul;104(7):1007-1015. </a:t>
            </a:r>
            <a:endParaRPr lang="en-US" sz="1000" dirty="0"/>
          </a:p>
        </p:txBody>
      </p:sp>
    </p:spTree>
    <p:extLst>
      <p:ext uri="{BB962C8B-B14F-4D97-AF65-F5344CB8AC3E}">
        <p14:creationId xmlns:p14="http://schemas.microsoft.com/office/powerpoint/2010/main" val="4700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8E8E-4341-2D85-B3FA-F59AFBB6A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FB744-85B5-EB2C-F85B-7C6593709C68}"/>
              </a:ext>
            </a:extLst>
          </p:cNvPr>
          <p:cNvSpPr>
            <a:spLocks noGrp="1"/>
          </p:cNvSpPr>
          <p:nvPr>
            <p:ph type="title"/>
          </p:nvPr>
        </p:nvSpPr>
        <p:spPr>
          <a:xfrm>
            <a:off x="274674" y="131603"/>
            <a:ext cx="11363144" cy="1325563"/>
          </a:xfrm>
        </p:spPr>
        <p:txBody>
          <a:bodyPr/>
          <a:lstStyle/>
          <a:p>
            <a:pPr algn="ctr"/>
            <a:r>
              <a:rPr lang="en-US" sz="4800" dirty="0"/>
              <a:t>Economic Impact After TBI Associated with Disability </a:t>
            </a:r>
          </a:p>
        </p:txBody>
      </p:sp>
      <p:sp>
        <p:nvSpPr>
          <p:cNvPr id="3" name="Content Placeholder 2">
            <a:extLst>
              <a:ext uri="{FF2B5EF4-FFF2-40B4-BE49-F238E27FC236}">
                <a16:creationId xmlns:a16="http://schemas.microsoft.com/office/drawing/2014/main" id="{CD6459DE-FA32-EE06-E664-7D772ABA4130}"/>
              </a:ext>
            </a:extLst>
          </p:cNvPr>
          <p:cNvSpPr>
            <a:spLocks noGrp="1"/>
          </p:cNvSpPr>
          <p:nvPr>
            <p:ph sz="quarter" idx="10"/>
          </p:nvPr>
        </p:nvSpPr>
        <p:spPr>
          <a:xfrm>
            <a:off x="0" y="1597918"/>
            <a:ext cx="9650186" cy="3352905"/>
          </a:xfrm>
        </p:spPr>
        <p:txBody>
          <a:bodyPr/>
          <a:lstStyle/>
          <a:p>
            <a:pPr marL="342900" indent="-342900">
              <a:buFont typeface="Arial" panose="020B0604020202020204" pitchFamily="34" charset="0"/>
              <a:buChar char="•"/>
            </a:pPr>
            <a:r>
              <a:rPr lang="en-US" sz="2400" dirty="0">
                <a:solidFill>
                  <a:schemeClr val="tx1">
                    <a:lumMod val="85000"/>
                    <a:lumOff val="15000"/>
                  </a:schemeClr>
                </a:solidFill>
              </a:rPr>
              <a:t>Cost to Society</a:t>
            </a:r>
            <a:r>
              <a:rPr lang="en-US" dirty="0">
                <a:solidFill>
                  <a:schemeClr val="tx1">
                    <a:lumMod val="85000"/>
                    <a:lumOff val="15000"/>
                  </a:schemeClr>
                </a:solidFill>
              </a:rPr>
              <a:t>: </a:t>
            </a:r>
            <a:r>
              <a:rPr lang="en-US" sz="2400" b="0" dirty="0">
                <a:solidFill>
                  <a:schemeClr val="tx1">
                    <a:lumMod val="85000"/>
                    <a:lumOff val="15000"/>
                  </a:schemeClr>
                </a:solidFill>
              </a:rPr>
              <a:t>$2.8 billion in annual direct </a:t>
            </a:r>
          </a:p>
          <a:p>
            <a:r>
              <a:rPr lang="en-US" sz="2400" b="0" dirty="0">
                <a:solidFill>
                  <a:schemeClr val="tx1">
                    <a:lumMod val="85000"/>
                    <a:lumOff val="15000"/>
                  </a:schemeClr>
                </a:solidFill>
              </a:rPr>
              <a:t>      and indirect costs after TBI</a:t>
            </a:r>
            <a:r>
              <a:rPr lang="en-US" sz="2400" b="0" baseline="30000" dirty="0">
                <a:solidFill>
                  <a:schemeClr val="tx1">
                    <a:lumMod val="85000"/>
                    <a:lumOff val="15000"/>
                  </a:schemeClr>
                </a:solidFill>
              </a:rPr>
              <a:t>1</a:t>
            </a:r>
            <a:endParaRPr lang="en-US" dirty="0">
              <a:solidFill>
                <a:schemeClr val="tx1">
                  <a:lumMod val="85000"/>
                  <a:lumOff val="15000"/>
                </a:schemeClr>
              </a:solidFill>
            </a:endParaRPr>
          </a:p>
          <a:p>
            <a:pPr marL="342900" indent="-342900">
              <a:buFont typeface="Arial" panose="020B0604020202020204" pitchFamily="34" charset="0"/>
              <a:buChar char="•"/>
            </a:pPr>
            <a:r>
              <a:rPr lang="en-US" sz="2400" dirty="0">
                <a:solidFill>
                  <a:schemeClr val="tx1">
                    <a:lumMod val="85000"/>
                    <a:lumOff val="15000"/>
                  </a:schemeClr>
                </a:solidFill>
              </a:rPr>
              <a:t>Healthcare cost and utilization increases </a:t>
            </a:r>
          </a:p>
          <a:p>
            <a:r>
              <a:rPr lang="en-US" sz="2400" dirty="0">
                <a:solidFill>
                  <a:schemeClr val="tx1">
                    <a:lumMod val="85000"/>
                    <a:lumOff val="15000"/>
                  </a:schemeClr>
                </a:solidFill>
              </a:rPr>
              <a:t>      for Veterans with TBI</a:t>
            </a:r>
            <a:endParaRPr lang="en-US" sz="2400" b="0" baseline="30000" dirty="0">
              <a:solidFill>
                <a:schemeClr val="tx1">
                  <a:lumMod val="85000"/>
                  <a:lumOff val="15000"/>
                </a:schemeClr>
              </a:solidFill>
            </a:endParaRPr>
          </a:p>
          <a:p>
            <a:pPr marL="342900" indent="-342900">
              <a:buFont typeface="Arial" panose="020B0604020202020204" pitchFamily="34" charset="0"/>
              <a:buChar char="•"/>
            </a:pPr>
            <a:r>
              <a:rPr lang="en-US" sz="2400" dirty="0">
                <a:solidFill>
                  <a:schemeClr val="tx1">
                    <a:lumMod val="85000"/>
                    <a:lumOff val="15000"/>
                  </a:schemeClr>
                </a:solidFill>
              </a:rPr>
              <a:t>Cost for Service Members and Veterans after TBI:</a:t>
            </a:r>
          </a:p>
          <a:p>
            <a:pPr marL="914400" lvl="1" indent="-457200">
              <a:buFont typeface="Arial" panose="020B0604020202020204" pitchFamily="34" charset="0"/>
              <a:buChar char="•"/>
            </a:pPr>
            <a:r>
              <a:rPr lang="en-US" dirty="0">
                <a:solidFill>
                  <a:schemeClr val="tx1">
                    <a:lumMod val="85000"/>
                    <a:lumOff val="15000"/>
                  </a:schemeClr>
                </a:solidFill>
              </a:rPr>
              <a:t>$22,126 annual inpatient cost at a military</a:t>
            </a:r>
          </a:p>
          <a:p>
            <a:pPr lvl="1"/>
            <a:r>
              <a:rPr lang="en-US" dirty="0">
                <a:solidFill>
                  <a:schemeClr val="tx1">
                    <a:lumMod val="85000"/>
                    <a:lumOff val="15000"/>
                  </a:schemeClr>
                </a:solidFill>
              </a:rPr>
              <a:t>        treatment facility</a:t>
            </a:r>
            <a:r>
              <a:rPr lang="en-US" baseline="30000" dirty="0">
                <a:solidFill>
                  <a:schemeClr val="tx1">
                    <a:lumMod val="85000"/>
                    <a:lumOff val="15000"/>
                  </a:schemeClr>
                </a:solidFill>
              </a:rPr>
              <a:t>2</a:t>
            </a:r>
          </a:p>
          <a:p>
            <a:pPr marL="914400" lvl="1" indent="-457200">
              <a:buFont typeface="Arial" panose="020B0604020202020204" pitchFamily="34" charset="0"/>
              <a:buChar char="•"/>
            </a:pPr>
            <a:r>
              <a:rPr lang="en-US" dirty="0">
                <a:solidFill>
                  <a:schemeClr val="tx1">
                    <a:lumMod val="85000"/>
                    <a:lumOff val="15000"/>
                  </a:schemeClr>
                </a:solidFill>
              </a:rPr>
              <a:t>$112,218 annual inpatient cost in the community</a:t>
            </a:r>
            <a:r>
              <a:rPr lang="en-US" baseline="30000" dirty="0">
                <a:solidFill>
                  <a:schemeClr val="tx1">
                    <a:lumMod val="85000"/>
                    <a:lumOff val="15000"/>
                  </a:schemeClr>
                </a:solidFill>
              </a:rPr>
              <a:t>2</a:t>
            </a:r>
            <a:endParaRPr lang="en-US" dirty="0">
              <a:solidFill>
                <a:schemeClr val="tx1">
                  <a:lumMod val="85000"/>
                  <a:lumOff val="15000"/>
                </a:schemeClr>
              </a:solidFill>
            </a:endParaRPr>
          </a:p>
          <a:p>
            <a:pPr marL="914400" lvl="1" indent="-457200">
              <a:buFont typeface="Arial" panose="020B0604020202020204" pitchFamily="34" charset="0"/>
              <a:buChar char="•"/>
            </a:pPr>
            <a:r>
              <a:rPr lang="en-US" dirty="0">
                <a:solidFill>
                  <a:schemeClr val="tx1">
                    <a:lumMod val="85000"/>
                    <a:lumOff val="15000"/>
                  </a:schemeClr>
                </a:solidFill>
              </a:rPr>
              <a:t>$17,983 annual outpatient cost at a military treatment facility</a:t>
            </a:r>
            <a:r>
              <a:rPr lang="en-US" baseline="30000" dirty="0">
                <a:solidFill>
                  <a:schemeClr val="tx1">
                    <a:lumMod val="85000"/>
                    <a:lumOff val="15000"/>
                  </a:schemeClr>
                </a:solidFill>
              </a:rPr>
              <a:t>2</a:t>
            </a:r>
          </a:p>
          <a:p>
            <a:pPr marL="914400" lvl="1" indent="-457200">
              <a:buFont typeface="Arial" panose="020B0604020202020204" pitchFamily="34" charset="0"/>
              <a:buChar char="•"/>
            </a:pPr>
            <a:r>
              <a:rPr lang="en-US" dirty="0">
                <a:solidFill>
                  <a:schemeClr val="tx1">
                    <a:lumMod val="85000"/>
                    <a:lumOff val="15000"/>
                  </a:schemeClr>
                </a:solidFill>
              </a:rPr>
              <a:t>$15,027 annual outpatient cost at a VA clinic, 4 years post injury</a:t>
            </a:r>
            <a:r>
              <a:rPr lang="en-US" baseline="30000" dirty="0">
                <a:solidFill>
                  <a:schemeClr val="tx1">
                    <a:lumMod val="85000"/>
                    <a:lumOff val="15000"/>
                  </a:schemeClr>
                </a:solidFill>
              </a:rPr>
              <a:t>3</a:t>
            </a:r>
          </a:p>
          <a:p>
            <a:pPr lvl="1"/>
            <a:endParaRPr lang="en-US" dirty="0">
              <a:solidFill>
                <a:schemeClr val="tx1">
                  <a:lumMod val="85000"/>
                  <a:lumOff val="15000"/>
                </a:schemeClr>
              </a:solidFill>
            </a:endParaRPr>
          </a:p>
          <a:p>
            <a:pPr lvl="1"/>
            <a:endParaRPr lang="en-US" dirty="0">
              <a:solidFill>
                <a:schemeClr val="tx1">
                  <a:lumMod val="85000"/>
                  <a:lumOff val="15000"/>
                </a:schemeClr>
              </a:solidFill>
            </a:endParaRPr>
          </a:p>
          <a:p>
            <a:pPr marL="914400" lvl="1" indent="-457200">
              <a:buFont typeface="Arial" panose="020B0604020202020204" pitchFamily="34" charset="0"/>
              <a:buChar char="•"/>
            </a:pPr>
            <a:endParaRPr lang="en-US" dirty="0">
              <a:solidFill>
                <a:schemeClr val="tx1">
                  <a:lumMod val="85000"/>
                  <a:lumOff val="15000"/>
                </a:schemeClr>
              </a:solidFill>
            </a:endParaRPr>
          </a:p>
          <a:p>
            <a:pPr marL="914400" lvl="1" indent="-457200">
              <a:buFont typeface="Arial" panose="020B0604020202020204" pitchFamily="34" charset="0"/>
              <a:buChar char="•"/>
            </a:pPr>
            <a:endParaRPr lang="en-US" dirty="0">
              <a:solidFill>
                <a:schemeClr val="tx1">
                  <a:lumMod val="85000"/>
                  <a:lumOff val="15000"/>
                </a:schemeClr>
              </a:solidFill>
            </a:endParaRPr>
          </a:p>
          <a:p>
            <a:pPr marL="457200" indent="-457200">
              <a:buFont typeface="Arial" panose="020B0604020202020204" pitchFamily="34" charset="0"/>
              <a:buChar char="•"/>
            </a:pPr>
            <a:endParaRPr lang="en-US" dirty="0">
              <a:solidFill>
                <a:schemeClr val="tx1">
                  <a:lumMod val="85000"/>
                  <a:lumOff val="15000"/>
                </a:schemeClr>
              </a:solidFill>
            </a:endParaRPr>
          </a:p>
        </p:txBody>
      </p:sp>
      <p:sp>
        <p:nvSpPr>
          <p:cNvPr id="6" name="TextBox 5">
            <a:extLst>
              <a:ext uri="{FF2B5EF4-FFF2-40B4-BE49-F238E27FC236}">
                <a16:creationId xmlns:a16="http://schemas.microsoft.com/office/drawing/2014/main" id="{70A415AF-7BF7-23A2-5722-6EE0FBA671B6}"/>
              </a:ext>
            </a:extLst>
          </p:cNvPr>
          <p:cNvSpPr txBox="1"/>
          <p:nvPr/>
        </p:nvSpPr>
        <p:spPr>
          <a:xfrm>
            <a:off x="-418053" y="6024213"/>
            <a:ext cx="12748598" cy="707886"/>
          </a:xfrm>
          <a:prstGeom prst="rect">
            <a:avLst/>
          </a:prstGeom>
          <a:noFill/>
        </p:spPr>
        <p:txBody>
          <a:bodyPr wrap="square" rtlCol="0">
            <a:spAutoFit/>
          </a:bodyPr>
          <a:lstStyle/>
          <a:p>
            <a:pPr lvl="1"/>
            <a:r>
              <a:rPr lang="en-US" sz="800" baseline="30000" dirty="0">
                <a:solidFill>
                  <a:schemeClr val="tx1">
                    <a:lumMod val="85000"/>
                    <a:lumOff val="15000"/>
                  </a:schemeClr>
                </a:solidFill>
              </a:rPr>
              <a:t>1</a:t>
            </a:r>
            <a:r>
              <a:rPr lang="en-US" sz="800" dirty="0">
                <a:solidFill>
                  <a:schemeClr val="tx1">
                    <a:lumMod val="85000"/>
                    <a:lumOff val="15000"/>
                  </a:schemeClr>
                </a:solidFill>
              </a:rPr>
              <a:t>Humphreys I, Wood RL, Phillips CJ, et al. The costs of traumatic brain injury: a literature review. </a:t>
            </a:r>
            <a:r>
              <a:rPr lang="en-US" sz="800" dirty="0" err="1">
                <a:solidFill>
                  <a:schemeClr val="tx1">
                    <a:lumMod val="85000"/>
                    <a:lumOff val="15000"/>
                  </a:schemeClr>
                </a:solidFill>
              </a:rPr>
              <a:t>Clinicoecon</a:t>
            </a:r>
            <a:r>
              <a:rPr lang="en-US" sz="800" dirty="0">
                <a:solidFill>
                  <a:schemeClr val="tx1">
                    <a:lumMod val="85000"/>
                    <a:lumOff val="15000"/>
                  </a:schemeClr>
                </a:solidFill>
              </a:rPr>
              <a:t> Outcomes Res. 2013;5:281–287</a:t>
            </a:r>
          </a:p>
          <a:p>
            <a:pPr lvl="1"/>
            <a:r>
              <a:rPr lang="en-US" sz="800" baseline="30000" dirty="0">
                <a:solidFill>
                  <a:schemeClr val="tx1">
                    <a:lumMod val="85000"/>
                    <a:lumOff val="15000"/>
                  </a:schemeClr>
                </a:solidFill>
              </a:rPr>
              <a:t>2</a:t>
            </a:r>
            <a:r>
              <a:rPr lang="en-US" sz="800" dirty="0">
                <a:solidFill>
                  <a:schemeClr val="tx1">
                    <a:lumMod val="85000"/>
                    <a:lumOff val="15000"/>
                  </a:schemeClr>
                </a:solidFill>
              </a:rPr>
              <a:t>Dismuke-Greer C, Almeida E, Ryan JL, Nakase-Richardson R. Department of Defense military treatment facility and community care costs after traumatic brain injury in Service Members and Veterans treated in Veterans Affairs Polytrauma Rehabilitation Centers: A VA TBIMS study. J Head Trauma Rehab. 2025; E300-E307.</a:t>
            </a:r>
          </a:p>
          <a:p>
            <a:pPr lvl="1"/>
            <a:r>
              <a:rPr lang="en-US" sz="800" baseline="30000" dirty="0">
                <a:solidFill>
                  <a:schemeClr val="tx1">
                    <a:lumMod val="85000"/>
                    <a:lumOff val="15000"/>
                  </a:schemeClr>
                </a:solidFill>
              </a:rPr>
              <a:t>3</a:t>
            </a:r>
            <a:r>
              <a:rPr lang="en-US" sz="800" dirty="0">
                <a:solidFill>
                  <a:schemeClr val="tx1">
                    <a:lumMod val="85000"/>
                    <a:lumOff val="15000"/>
                  </a:schemeClr>
                </a:solidFill>
              </a:rPr>
              <a:t>Dismuke-Greer C, Almeida E, Ryan J, Nakase-Richardson R. (2025). Utilization and cost of Veterans Affairs (VA) outpatient clinics for Service Members and Veterans treated in VA Polytrauma Rehabilitation Centers for traumatic brain injury: A VA TBI Model Systems study. Archives of Physical Medicine and Rehabilitation. 2026.</a:t>
            </a:r>
          </a:p>
        </p:txBody>
      </p:sp>
      <p:pic>
        <p:nvPicPr>
          <p:cNvPr id="4100" name="Picture 4" descr="Health Care Economics Expert Witness | Legal Aid">
            <a:extLst>
              <a:ext uri="{FF2B5EF4-FFF2-40B4-BE49-F238E27FC236}">
                <a16:creationId xmlns:a16="http://schemas.microsoft.com/office/drawing/2014/main" id="{2456B1E6-F615-6E96-28FD-75F78E879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776" y="1708677"/>
            <a:ext cx="4502727" cy="29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7828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I-HEAL Dark Them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B2EF017-3B99-4360-A288-0DD3DF7C0F33}" vid="{ECCF62FD-1DDD-4BE8-9F12-A5D0EDDC2AF4}"/>
    </a:ext>
  </a:extLst>
</a:theme>
</file>

<file path=ppt/theme/theme3.xml><?xml version="1.0" encoding="utf-8"?>
<a:theme xmlns:a="http://schemas.openxmlformats.org/drawingml/2006/main" name="I-HEAL Light Them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HEAL Light Theme Template" id="{88F52265-7D6A-444F-A06B-9C391F5DF822}" vid="{EEF961D6-F4CA-4D26-86BF-2D97F6C932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7437</TotalTime>
  <Words>3893</Words>
  <Application>Microsoft Office PowerPoint</Application>
  <PresentationFormat>Widescreen</PresentationFormat>
  <Paragraphs>216</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Aptos</vt:lpstr>
      <vt:lpstr>Aptos Display</vt:lpstr>
      <vt:lpstr>Arial</vt:lpstr>
      <vt:lpstr>Calibri</vt:lpstr>
      <vt:lpstr>Calibri Light</vt:lpstr>
      <vt:lpstr>Open Sans</vt:lpstr>
      <vt:lpstr>Times New Roman</vt:lpstr>
      <vt:lpstr>Wingdings</vt:lpstr>
      <vt:lpstr>Retrospect</vt:lpstr>
      <vt:lpstr>I-HEAL Dark Theme Template</vt:lpstr>
      <vt:lpstr>I-HEAL Light Theme Template</vt:lpstr>
      <vt:lpstr>Developing a Patient Record Flag for Cognitive Barriers </vt:lpstr>
      <vt:lpstr>Defining Cognitive Impairment </vt:lpstr>
      <vt:lpstr>Identifying Cognitive Impairment </vt:lpstr>
      <vt:lpstr>How Does Cognitive Impairment Manifest?</vt:lpstr>
      <vt:lpstr>How Does Cognitive Impairment Manifest?</vt:lpstr>
      <vt:lpstr>Provider Perspectives on Health Care Access</vt:lpstr>
      <vt:lpstr>The Problem: Optimizing Appointments for Patients with Cognitive Impairments</vt:lpstr>
      <vt:lpstr>Poor Health Outcomes After TBI Associated with Disability</vt:lpstr>
      <vt:lpstr>Economic Impact After TBI Associated with Disability </vt:lpstr>
      <vt:lpstr>The Difference in Care When Providers Know about Cognitive Impairment</vt:lpstr>
      <vt:lpstr>The Difference in Care When Provider then Includes Caregiver</vt:lpstr>
      <vt:lpstr> Using an Electronic Healthcare Record Intervention to  Optimize Healthcare Quality  for People with Cognitive Disability</vt:lpstr>
      <vt:lpstr>Operationalizing the Flag</vt:lpstr>
      <vt:lpstr>Outcomes of EMR Flag </vt:lpstr>
      <vt:lpstr>Our 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Patient Record Flag for Cognitive Barriers</dc:title>
  <dc:creator>Richardson, Risa</dc:creator>
  <cp:lastModifiedBy>Silva, Marc A.</cp:lastModifiedBy>
  <cp:revision>37</cp:revision>
  <dcterms:created xsi:type="dcterms:W3CDTF">2025-10-27T14:59:30Z</dcterms:created>
  <dcterms:modified xsi:type="dcterms:W3CDTF">2026-03-30T22:09:50Z</dcterms:modified>
</cp:coreProperties>
</file>